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95" r:id="rId3"/>
    <p:sldId id="284" r:id="rId4"/>
    <p:sldId id="282" r:id="rId5"/>
    <p:sldId id="285" r:id="rId6"/>
    <p:sldId id="283" r:id="rId7"/>
    <p:sldId id="265" r:id="rId8"/>
    <p:sldId id="280" r:id="rId9"/>
    <p:sldId id="306" r:id="rId10"/>
    <p:sldId id="300" r:id="rId11"/>
    <p:sldId id="273" r:id="rId12"/>
    <p:sldId id="305" r:id="rId13"/>
    <p:sldId id="264" r:id="rId14"/>
    <p:sldId id="302" r:id="rId15"/>
    <p:sldId id="290" r:id="rId16"/>
    <p:sldId id="259" r:id="rId17"/>
    <p:sldId id="291" r:id="rId18"/>
    <p:sldId id="292" r:id="rId19"/>
    <p:sldId id="304" r:id="rId20"/>
    <p:sldId id="297" r:id="rId21"/>
    <p:sldId id="303" r:id="rId22"/>
    <p:sldId id="281" r:id="rId23"/>
  </p:sldIdLst>
  <p:sldSz cx="9906000" cy="6858000" type="A4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A02"/>
    <a:srgbClr val="FC9102"/>
    <a:srgbClr val="4C6897"/>
    <a:srgbClr val="5E84C2"/>
    <a:srgbClr val="BBD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4EA27-DC8E-4950-A38B-ACA3CB2C97CE}" v="2" dt="2023-08-16T05:00:32.7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5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jakangas Tanja" userId="d2563c83-2fd0-4c00-84b8-470dd8bf247c" providerId="ADAL" clId="{0454EA27-DC8E-4950-A38B-ACA3CB2C97CE}"/>
    <pc:docChg chg="modSld">
      <pc:chgData name="Ojakangas Tanja" userId="d2563c83-2fd0-4c00-84b8-470dd8bf247c" providerId="ADAL" clId="{0454EA27-DC8E-4950-A38B-ACA3CB2C97CE}" dt="2023-08-16T05:00:32.736" v="10" actId="20577"/>
      <pc:docMkLst>
        <pc:docMk/>
      </pc:docMkLst>
      <pc:sldChg chg="modSp mod">
        <pc:chgData name="Ojakangas Tanja" userId="d2563c83-2fd0-4c00-84b8-470dd8bf247c" providerId="ADAL" clId="{0454EA27-DC8E-4950-A38B-ACA3CB2C97CE}" dt="2023-08-16T04:58:57.225" v="8" actId="179"/>
        <pc:sldMkLst>
          <pc:docMk/>
          <pc:sldMk cId="937276847" sldId="259"/>
        </pc:sldMkLst>
        <pc:spChg chg="mod">
          <ac:chgData name="Ojakangas Tanja" userId="d2563c83-2fd0-4c00-84b8-470dd8bf247c" providerId="ADAL" clId="{0454EA27-DC8E-4950-A38B-ACA3CB2C97CE}" dt="2023-08-16T04:58:57.225" v="8" actId="179"/>
          <ac:spMkLst>
            <pc:docMk/>
            <pc:sldMk cId="937276847" sldId="259"/>
            <ac:spMk id="8" creationId="{00000000-0000-0000-0000-000000000000}"/>
          </ac:spMkLst>
        </pc:spChg>
      </pc:sldChg>
      <pc:sldChg chg="modSp mod">
        <pc:chgData name="Ojakangas Tanja" userId="d2563c83-2fd0-4c00-84b8-470dd8bf247c" providerId="ADAL" clId="{0454EA27-DC8E-4950-A38B-ACA3CB2C97CE}" dt="2023-08-16T04:59:12.586" v="9" actId="14100"/>
        <pc:sldMkLst>
          <pc:docMk/>
          <pc:sldMk cId="720326357" sldId="291"/>
        </pc:sldMkLst>
        <pc:spChg chg="mod">
          <ac:chgData name="Ojakangas Tanja" userId="d2563c83-2fd0-4c00-84b8-470dd8bf247c" providerId="ADAL" clId="{0454EA27-DC8E-4950-A38B-ACA3CB2C97CE}" dt="2023-08-16T04:59:12.586" v="9" actId="14100"/>
          <ac:spMkLst>
            <pc:docMk/>
            <pc:sldMk cId="720326357" sldId="291"/>
            <ac:spMk id="7" creationId="{3946BC2F-C4A7-449A-8642-853D9B4995CB}"/>
          </ac:spMkLst>
        </pc:spChg>
      </pc:sldChg>
      <pc:sldChg chg="modSp">
        <pc:chgData name="Ojakangas Tanja" userId="d2563c83-2fd0-4c00-84b8-470dd8bf247c" providerId="ADAL" clId="{0454EA27-DC8E-4950-A38B-ACA3CB2C97CE}" dt="2023-08-16T05:00:32.736" v="10" actId="20577"/>
        <pc:sldMkLst>
          <pc:docMk/>
          <pc:sldMk cId="2121144012" sldId="304"/>
        </pc:sldMkLst>
        <pc:spChg chg="mod">
          <ac:chgData name="Ojakangas Tanja" userId="d2563c83-2fd0-4c00-84b8-470dd8bf247c" providerId="ADAL" clId="{0454EA27-DC8E-4950-A38B-ACA3CB2C97CE}" dt="2023-08-16T05:00:32.736" v="10" actId="20577"/>
          <ac:spMkLst>
            <pc:docMk/>
            <pc:sldMk cId="2121144012" sldId="304"/>
            <ac:spMk id="3" creationId="{87AD0486-FC86-4EE5-9299-64C1383A1D20}"/>
          </ac:spMkLst>
        </pc:spChg>
      </pc:sldChg>
      <pc:sldChg chg="modSp">
        <pc:chgData name="Ojakangas Tanja" userId="d2563c83-2fd0-4c00-84b8-470dd8bf247c" providerId="ADAL" clId="{0454EA27-DC8E-4950-A38B-ACA3CB2C97CE}" dt="2023-08-16T04:57:16.837" v="0" actId="6549"/>
        <pc:sldMkLst>
          <pc:docMk/>
          <pc:sldMk cId="2765841573" sldId="305"/>
        </pc:sldMkLst>
        <pc:spChg chg="mod">
          <ac:chgData name="Ojakangas Tanja" userId="d2563c83-2fd0-4c00-84b8-470dd8bf247c" providerId="ADAL" clId="{0454EA27-DC8E-4950-A38B-ACA3CB2C97CE}" dt="2023-08-16T04:57:16.837" v="0" actId="6549"/>
          <ac:spMkLst>
            <pc:docMk/>
            <pc:sldMk cId="2765841573" sldId="305"/>
            <ac:spMk id="3" creationId="{36146FD0-B0F4-4739-BED7-3974693DEE6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713D4-B1E6-4D3A-9014-93F45DD4D475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9B44F-9FA0-414E-A7E5-437A4C1CCC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5472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U1O_Dr_SRRtYYZRaFV9PmSOhS5YFgG8dtcv3LDCvjGw/edit#slide=id.p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way.office.com/nJqdKW7TilJENQxm?ref=Link&amp;loc=play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9B44F-9FA0-414E-A7E5-437A4C1CCC98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601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9B44F-9FA0-414E-A7E5-437A4C1CCC98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1267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Näytä varauksen teko!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9B44F-9FA0-414E-A7E5-437A4C1CCC98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7141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i-FI" sz="1600">
                <a:hlinkClick r:id="rId3"/>
              </a:rPr>
              <a:t>Oppitunti 1: Tiedonhaku - Tietoisku - Google </a:t>
            </a:r>
            <a:r>
              <a:rPr lang="fi-FI" sz="1600" err="1">
                <a:hlinkClick r:id="rId3"/>
              </a:rPr>
              <a:t>Slides</a:t>
            </a:r>
            <a:r>
              <a:rPr lang="fi-FI" sz="1600"/>
              <a:t>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9B44F-9FA0-414E-A7E5-437A4C1CCC98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3644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>
                <a:hlinkClick r:id="rId3"/>
              </a:rPr>
              <a:t>Tiedonhaun </a:t>
            </a:r>
            <a:r>
              <a:rPr lang="fi-FI" err="1">
                <a:hlinkClick r:id="rId3"/>
              </a:rPr>
              <a:t>checklist</a:t>
            </a:r>
            <a:r>
              <a:rPr lang="fi-FI">
                <a:hlinkClick r:id="rId3"/>
              </a:rPr>
              <a:t> (office.com)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9B44F-9FA0-414E-A7E5-437A4C1CCC98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4996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9B44F-9FA0-414E-A7E5-437A4C1CCC98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1756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Finto.fi/</a:t>
            </a:r>
            <a:r>
              <a:rPr lang="fi-FI" err="1"/>
              <a:t>ysa</a:t>
            </a:r>
            <a:r>
              <a:rPr lang="fi-FI"/>
              <a:t>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9B44F-9FA0-414E-A7E5-437A4C1CCC98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88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napsauttamalla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065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126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756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86989"/>
            <a:ext cx="9293087" cy="3882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00" baseline="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874643"/>
            <a:ext cx="9293088" cy="470121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0231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nnisteet - otsikko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419" y="546651"/>
            <a:ext cx="7347525" cy="15305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 baseline="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5F55041-6261-C046-B0C4-9835A84B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6581" y="4630939"/>
            <a:ext cx="222885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9C93D0E-4BAA-564F-82FC-FEFDCCCA482A}" type="datetime1">
              <a:rPr lang="fi-FI" smtClean="0"/>
              <a:pPr>
                <a:defRPr/>
              </a:pPr>
              <a:t>16.8.2023</a:t>
            </a:fld>
            <a:endParaRPr lang="fi-F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40A9D6D-7BB5-2D42-B53B-4AF81230C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36581" y="5018460"/>
            <a:ext cx="222885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863BAA-66CC-E841-87B4-CAC17A32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36581" y="5383585"/>
            <a:ext cx="2228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18814-A086-EC47-BB03-BBF34DD2B2C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C7BC75E-AF21-EC4E-9E04-A882ECFC1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0419" y="2186609"/>
            <a:ext cx="6790313" cy="33633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napsauttamalla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5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380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93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814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101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65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641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939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278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1FF61-52F3-9042-B189-486B0EA4162F}" type="datetimeFigureOut">
              <a:rPr lang="fi-FI" smtClean="0"/>
              <a:t>16.8.2023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0BC4A-2551-A043-8FC9-940FCD57C4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059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U1O_Dr_SRRtYYZRaFV9PmSOhS5YFgG8dtcv3LDCvjGw/edit#slide=id.p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oe.fi/#/materiaali/517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websearch/answer/246643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aktabaari.fi/dil/6-verkkolukutaidot-ja-strategia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ktabaari.fi/edu/informaatiolukutaito-opas-opettajille-ja-oppilaille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lahti.timmi.fi" TargetMode="External"/><Relationship Id="rId2" Type="http://schemas.openxmlformats.org/officeDocument/2006/relationships/hyperlink" Target="https://lastu.finna.fi/Content/opiskelijoill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bout.epress.fi/lukupisteet/" TargetMode="External"/><Relationship Id="rId2" Type="http://schemas.openxmlformats.org/officeDocument/2006/relationships/hyperlink" Target="https://www.pressreader.com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4E3A502-ACBF-D746-9C99-F3CF2504A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0" y="5685638"/>
            <a:ext cx="9684000" cy="1088090"/>
          </a:xfrm>
          <a:prstGeom prst="rect">
            <a:avLst/>
          </a:prstGeom>
        </p:spPr>
      </p:pic>
      <p:sp>
        <p:nvSpPr>
          <p:cNvPr id="2" name="Tekstiruutu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999" y="4916077"/>
            <a:ext cx="2710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00"/>
          </a:p>
          <a:p>
            <a:r>
              <a:rPr lang="fi-FI" sz="1100">
                <a:latin typeface="+mj-lt"/>
              </a:rPr>
              <a:t>Lahden kaupunginkirjasto</a:t>
            </a:r>
          </a:p>
          <a:p>
            <a:r>
              <a:rPr lang="fi-FI" sz="1100">
                <a:latin typeface="+mj-lt"/>
              </a:rPr>
              <a:t>Merja Taavila, pedagoginen informaatikko</a:t>
            </a:r>
          </a:p>
          <a:p>
            <a:r>
              <a:rPr lang="fi-FI" sz="1100">
                <a:latin typeface="+mj-lt"/>
              </a:rPr>
              <a:t>Cc-nimeä-4.0</a:t>
            </a:r>
            <a:endParaRPr lang="fi-FI" sz="1100">
              <a:solidFill>
                <a:srgbClr val="5E84C2"/>
              </a:solidFill>
              <a:latin typeface="+mj-lt"/>
            </a:endParaRPr>
          </a:p>
        </p:txBody>
      </p:sp>
      <p:sp>
        <p:nvSpPr>
          <p:cNvPr id="3" name="Tekstiruutu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44718" y="5424028"/>
            <a:ext cx="1033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/>
              <a:t>08/2023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350111E0-2C99-4664-9D0C-19571DD587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247" y="2051140"/>
            <a:ext cx="7881505" cy="1692771"/>
          </a:xfrm>
        </p:spPr>
        <p:txBody>
          <a:bodyPr>
            <a:normAutofit fontScale="90000"/>
          </a:bodyPr>
          <a:lstStyle/>
          <a:p>
            <a:r>
              <a:rPr lang="fi-FI"/>
              <a:t>Tiedonhaku ja </a:t>
            </a:r>
            <a:br>
              <a:rPr lang="fi-FI"/>
            </a:br>
            <a:r>
              <a:rPr lang="fi-FI"/>
              <a:t>kirjaston palvelut</a:t>
            </a:r>
          </a:p>
        </p:txBody>
      </p:sp>
    </p:spTree>
    <p:extLst>
      <p:ext uri="{BB962C8B-B14F-4D97-AF65-F5344CB8AC3E}">
        <p14:creationId xmlns:p14="http://schemas.microsoft.com/office/powerpoint/2010/main" val="1786232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2">
            <a:hlinkClick r:id="rId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145" b="7945"/>
          <a:stretch/>
        </p:blipFill>
        <p:spPr>
          <a:xfrm>
            <a:off x="0" y="629179"/>
            <a:ext cx="9906000" cy="570970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0467" y="2234867"/>
            <a:ext cx="6509100" cy="106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t" anchorCtr="0">
            <a:noAutofit/>
          </a:bodyPr>
          <a:lstStyle/>
          <a:p>
            <a:r>
              <a:rPr lang="fi-FI" sz="6500" b="1">
                <a:solidFill>
                  <a:srgbClr val="F08A02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NETTITIEDONHAKU</a:t>
            </a:r>
            <a:r>
              <a:rPr lang="fi-FI" sz="6500">
                <a:solidFill>
                  <a:srgbClr val="FDA739"/>
                </a:solidFill>
                <a:latin typeface="Carme"/>
                <a:ea typeface="Carme"/>
                <a:cs typeface="Carme"/>
                <a:sym typeface="Carme"/>
              </a:rPr>
              <a:t> </a:t>
            </a:r>
            <a:br>
              <a:rPr lang="fi-FI" sz="6500">
                <a:solidFill>
                  <a:srgbClr val="FDA739"/>
                </a:solidFill>
                <a:latin typeface="Carme"/>
                <a:ea typeface="Carme"/>
                <a:cs typeface="Carme"/>
                <a:sym typeface="Carme"/>
              </a:rPr>
            </a:br>
            <a:endParaRPr sz="6500">
              <a:solidFill>
                <a:srgbClr val="FDA7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22217" y="3286202"/>
            <a:ext cx="5798000" cy="153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49508" rIns="99044" bIns="49508" anchor="t" anchorCtr="0">
            <a:noAutofit/>
          </a:bodyPr>
          <a:lstStyle/>
          <a:p>
            <a:r>
              <a:rPr lang="fi-FI" sz="4333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uudesta ilmiöstä tai kiistanalaisesta aiheesta</a:t>
            </a:r>
            <a:endParaRPr sz="195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E926FDE-CD83-4C33-94DE-C7C0578C9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0829" y="6364872"/>
            <a:ext cx="9209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i-FI" sz="1800"/>
              <a:t>Lähde: </a:t>
            </a:r>
            <a:r>
              <a:rPr lang="fi-FI" sz="1800">
                <a:hlinkClick r:id="rId5"/>
              </a:rPr>
              <a:t>Aroni: tutkivan nettilukemisen tutkimushanke avointen oppimateriaalien kirjastossa</a:t>
            </a:r>
            <a:br>
              <a:rPr lang="fi-FI" sz="1800">
                <a:hlinkClick r:id="rId5"/>
              </a:rPr>
            </a:br>
            <a:endParaRPr lang="fi-FI" sz="180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D8D11AB-D747-498A-B314-91DAB604E7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40717" y="114343"/>
            <a:ext cx="842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i-FI" sz="1800">
                <a:hlinkClick r:id="rId3"/>
              </a:rPr>
              <a:t>Oppitunti 1: Tiedonhaku - Tietoisku - Google </a:t>
            </a:r>
            <a:r>
              <a:rPr lang="fi-FI" sz="1800" err="1">
                <a:hlinkClick r:id="rId3"/>
              </a:rPr>
              <a:t>Slides</a:t>
            </a:r>
            <a:r>
              <a:rPr lang="fi-FI" sz="1800"/>
              <a:t>  (linkki avautuu verkkosivulle)</a:t>
            </a:r>
            <a:endParaRPr lang="fi-FI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138D96F-2A36-45DD-8F01-E6B388EB5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-2387600"/>
            <a:ext cx="84201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Nettitiedonhaku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1039" y="79749"/>
            <a:ext cx="8543924" cy="1172967"/>
          </a:xfrm>
        </p:spPr>
        <p:txBody>
          <a:bodyPr/>
          <a:lstStyle/>
          <a:p>
            <a:pPr algn="ctr"/>
            <a:r>
              <a:rPr lang="fi-FI"/>
              <a:t>Googlen tarkennettu haku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1037" y="1252716"/>
            <a:ext cx="8543925" cy="4611761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fi-FI" sz="7200"/>
              <a:t>Tarkennetun haun avulla voit etsiä monenlaisia aineistoja: www-sivut, pdf-dokumentit, </a:t>
            </a:r>
            <a:r>
              <a:rPr lang="fi-FI" sz="7200" err="1"/>
              <a:t>power</a:t>
            </a:r>
            <a:r>
              <a:rPr lang="fi-FI" sz="7200"/>
              <a:t> </a:t>
            </a:r>
            <a:r>
              <a:rPr lang="fi-FI" sz="7200" err="1"/>
              <a:t>point</a:t>
            </a:r>
            <a:r>
              <a:rPr lang="fi-FI" sz="7200"/>
              <a:t> -esitykset, kuvat ja videot, keskustelupalstat, blogit, foorumit.</a:t>
            </a:r>
          </a:p>
          <a:p>
            <a:pPr fontAlgn="base"/>
            <a:r>
              <a:rPr lang="fi-FI" sz="7200"/>
              <a:t>Voit yhdistellä hakutermejä AND-, OR- ja NOT-termeillä.</a:t>
            </a:r>
            <a:br>
              <a:rPr lang="fi-FI" sz="7200"/>
            </a:br>
            <a:r>
              <a:rPr lang="fi-FI" sz="7200"/>
              <a:t>Esim. EI hakuehto rajaa termejä pois: ”Tuntematon sotilas” AND arvio NOT elokuva</a:t>
            </a:r>
          </a:p>
          <a:p>
            <a:r>
              <a:rPr lang="fi-FI" sz="7200">
                <a:solidFill>
                  <a:srgbClr val="5E84C2"/>
                </a:solidFill>
              </a:rPr>
              <a:t>Tarkennettu haku </a:t>
            </a:r>
            <a:r>
              <a:rPr lang="fi-FI" sz="7200"/>
              <a:t>kohdistaa hakua:</a:t>
            </a:r>
          </a:p>
          <a:p>
            <a:pPr lvl="1">
              <a:lnSpc>
                <a:spcPct val="120000"/>
              </a:lnSpc>
            </a:pPr>
            <a:r>
              <a:rPr lang="fi-FI" sz="6400"/>
              <a:t>Aikajärjestyksessä</a:t>
            </a:r>
          </a:p>
          <a:p>
            <a:pPr lvl="1">
              <a:lnSpc>
                <a:spcPct val="120000"/>
              </a:lnSpc>
            </a:pPr>
            <a:r>
              <a:rPr lang="fi-FI" sz="6400"/>
              <a:t>Kielen tai maan mukaan</a:t>
            </a:r>
          </a:p>
          <a:p>
            <a:pPr lvl="1">
              <a:lnSpc>
                <a:spcPct val="120000"/>
              </a:lnSpc>
            </a:pPr>
            <a:r>
              <a:rPr lang="fi-FI" sz="6400"/>
              <a:t>Tiettyyn verkko-osoitteeseen (=sivusto tai verkkotunnus)</a:t>
            </a:r>
          </a:p>
          <a:p>
            <a:pPr lvl="1">
              <a:lnSpc>
                <a:spcPct val="120000"/>
              </a:lnSpc>
            </a:pPr>
            <a:r>
              <a:rPr lang="fi-FI" sz="6400"/>
              <a:t>Moniosaiset hakutermit, esim. henkilönnimet kannattaa erottaa Lainausmerkeillä (=fraasihaku): ”</a:t>
            </a:r>
            <a:r>
              <a:rPr lang="fi-FI" sz="6400" i="1"/>
              <a:t>minä metsän polkua kuljen</a:t>
            </a:r>
            <a:r>
              <a:rPr lang="fi-FI" sz="6400"/>
              <a:t>”</a:t>
            </a:r>
          </a:p>
          <a:p>
            <a:pPr lvl="1">
              <a:lnSpc>
                <a:spcPct val="120000"/>
              </a:lnSpc>
            </a:pPr>
            <a:r>
              <a:rPr lang="fi-FI" sz="6400"/>
              <a:t>Termien sijainti: missä tahansa sivulla, sivun otsikossa, sivun tekstissä</a:t>
            </a:r>
          </a:p>
          <a:p>
            <a:pPr lvl="1">
              <a:lnSpc>
                <a:spcPct val="120000"/>
              </a:lnSpc>
            </a:pPr>
            <a:r>
              <a:rPr lang="fi-FI" sz="6400"/>
              <a:t>Tiedostotyyppi (</a:t>
            </a:r>
            <a:r>
              <a:rPr lang="fi-FI" sz="6400" err="1"/>
              <a:t>filetype</a:t>
            </a:r>
            <a:r>
              <a:rPr lang="fi-FI" sz="6400"/>
              <a:t>): esim. pdf-haku löytää verkkoartikkeleita, raportteja, julkaisuja</a:t>
            </a:r>
          </a:p>
          <a:p>
            <a:pPr lvl="1">
              <a:lnSpc>
                <a:spcPct val="120000"/>
              </a:lnSpc>
            </a:pPr>
            <a:r>
              <a:rPr lang="fi-FI" sz="6400"/>
              <a:t>Käyttöehto: vapaasti käytettävät aineistot (Creative </a:t>
            </a:r>
            <a:r>
              <a:rPr lang="fi-FI" sz="6400" err="1"/>
              <a:t>Commons</a:t>
            </a:r>
            <a:r>
              <a:rPr lang="fi-FI" sz="6400"/>
              <a:t> -lisenssit)</a:t>
            </a:r>
          </a:p>
          <a:p>
            <a:pPr marL="457200" lvl="1" indent="0">
              <a:lnSpc>
                <a:spcPct val="120000"/>
              </a:lnSpc>
              <a:buNone/>
            </a:pPr>
            <a:br>
              <a:rPr lang="fi-FI" sz="5600"/>
            </a:br>
            <a:r>
              <a:rPr lang="fi-FI" sz="5600"/>
              <a:t>Lisää ohjeita: </a:t>
            </a:r>
            <a:r>
              <a:rPr lang="fi-FI" sz="6000">
                <a:hlinkClick r:id="rId3"/>
              </a:rPr>
              <a:t>Verkkohakujen tarkentaminen - Verkkohaku Ohjeet (google.com)</a:t>
            </a:r>
            <a:endParaRPr lang="fi-FI" sz="5600"/>
          </a:p>
          <a:p>
            <a:pPr marL="457200" lvl="1" indent="0">
              <a:lnSpc>
                <a:spcPct val="120000"/>
              </a:lnSpc>
              <a:buNone/>
            </a:pPr>
            <a:endParaRPr lang="fi-FI" sz="5600"/>
          </a:p>
          <a:p>
            <a:pPr lvl="1">
              <a:lnSpc>
                <a:spcPct val="120000"/>
              </a:lnSpc>
            </a:pPr>
            <a:endParaRPr lang="fi-FI" sz="5600"/>
          </a:p>
          <a:p>
            <a:pPr marL="457200" lvl="1" indent="0">
              <a:buNone/>
            </a:pPr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4E3A502-ACBF-D746-9C99-F3CF2504A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00" y="5711881"/>
            <a:ext cx="9684000" cy="108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9485A2-8C52-4322-ACE9-4E0D72F4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Näin selvität nopeasti, onko lähde luotettava ja sinulle hyödyllinen: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146FD0-B0F4-4739-BED7-3974693D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9" y="1787110"/>
            <a:ext cx="8543924" cy="29697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2400" dirty="0"/>
              <a:t>Avaa toiseen välilehteen sivu/artikkeli ja toiseen hakukone.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400" dirty="0"/>
              <a:t>Tee </a:t>
            </a:r>
            <a:r>
              <a:rPr lang="fi-FI" sz="2400" dirty="0">
                <a:solidFill>
                  <a:srgbClr val="4C6897"/>
                </a:solidFill>
              </a:rPr>
              <a:t>sanahaku pääkäsitteellä </a:t>
            </a:r>
            <a:r>
              <a:rPr lang="fi-FI" sz="2400" dirty="0"/>
              <a:t>(selaimella ctrl + F). Näet kuinka monta kertaa hakusi kannalta olennainen termi esiintyy tekstissä.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400" dirty="0"/>
              <a:t>Selvitä </a:t>
            </a:r>
            <a:r>
              <a:rPr lang="fi-FI" sz="2400" dirty="0">
                <a:solidFill>
                  <a:srgbClr val="4C6897"/>
                </a:solidFill>
              </a:rPr>
              <a:t>kuka</a:t>
            </a:r>
            <a:r>
              <a:rPr lang="fi-FI" sz="2400" dirty="0"/>
              <a:t> on tekijä. Onko hän alan asiantuntija?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400" dirty="0"/>
              <a:t>Vaikuttavatko </a:t>
            </a:r>
            <a:r>
              <a:rPr lang="fi-FI" sz="2400" dirty="0">
                <a:solidFill>
                  <a:srgbClr val="4C6897"/>
                </a:solidFill>
              </a:rPr>
              <a:t>lähteet ja linkit </a:t>
            </a:r>
            <a:r>
              <a:rPr lang="fi-FI" sz="2400" dirty="0"/>
              <a:t>luotettavilta?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400" dirty="0"/>
              <a:t>Silmäile läpi tekstin pääväitteet. Selvitä </a:t>
            </a:r>
            <a:r>
              <a:rPr lang="fi-FI" sz="2400" dirty="0">
                <a:solidFill>
                  <a:srgbClr val="4C6897"/>
                </a:solidFill>
              </a:rPr>
              <a:t>todisteet</a:t>
            </a:r>
            <a:r>
              <a:rPr lang="fi-FI" sz="2400" dirty="0"/>
              <a:t> väitteille: Miten väitteet on perusteltu - faktoilla vai mielipiteillä?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4264A07-4783-40D6-AF46-1DFBFFC4F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0" y="5638104"/>
            <a:ext cx="9684000" cy="108809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C8136A9-DDD2-4FE5-A05B-2743A8B2E9BD}"/>
              </a:ext>
            </a:extLst>
          </p:cNvPr>
          <p:cNvSpPr txBox="1"/>
          <p:nvPr/>
        </p:nvSpPr>
        <p:spPr>
          <a:xfrm flipH="1">
            <a:off x="1653709" y="5268772"/>
            <a:ext cx="706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hlinkClick r:id="rId3"/>
              </a:rPr>
              <a:t>Lähde: Faktabaari: Digitaalinen informaatiolukutaidon opas (2022)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584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77948" y="-25495"/>
            <a:ext cx="8543925" cy="1235432"/>
          </a:xfrm>
        </p:spPr>
        <p:txBody>
          <a:bodyPr>
            <a:normAutofit/>
          </a:bodyPr>
          <a:lstStyle/>
          <a:p>
            <a:pPr algn="ctr"/>
            <a:r>
              <a:rPr lang="fi-FI" sz="5400"/>
              <a:t>Luotettava lähde?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77948" y="1209936"/>
            <a:ext cx="8543925" cy="4155642"/>
          </a:xfrm>
        </p:spPr>
        <p:txBody>
          <a:bodyPr>
            <a:normAutofit fontScale="25000" lnSpcReduction="20000"/>
          </a:bodyPr>
          <a:lstStyle/>
          <a:p>
            <a:r>
              <a:rPr lang="fi-FI" sz="6400"/>
              <a:t>Mitä saat tietää kirjoittajasta tai sivuston ylläpitäjästä? Onko kirjoittaja alan asiantuntija?</a:t>
            </a:r>
          </a:p>
          <a:p>
            <a:pPr lvl="1"/>
            <a:r>
              <a:rPr lang="fi-FI" sz="6000" i="1">
                <a:solidFill>
                  <a:srgbClr val="5E84C2"/>
                </a:solidFill>
              </a:rPr>
              <a:t>Verkkotunnuksen omistajan voi selvittää WHOIS-palvelusta (www.whois.com)</a:t>
            </a:r>
            <a:r>
              <a:rPr lang="fi-FI" sz="6000"/>
              <a:t> </a:t>
            </a:r>
          </a:p>
          <a:p>
            <a:r>
              <a:rPr lang="fi-FI" sz="6400"/>
              <a:t>Mihin tarkoitukseen sivusto on tehty? Markkinointi / tiedotus / mielipiteen muokkaus…</a:t>
            </a:r>
            <a:endParaRPr lang="fi-FI" sz="6400" i="1"/>
          </a:p>
          <a:p>
            <a:r>
              <a:rPr lang="fi-FI" sz="6400"/>
              <a:t>Julkaisufoorumi: Missä julkaistu? (Verkkolehti, blogi, tutkimusjulkaisu, lehdistötiedote…)</a:t>
            </a:r>
          </a:p>
          <a:p>
            <a:r>
              <a:rPr lang="fi-FI" sz="6400"/>
              <a:t>Ajantasaisuus: Milloin tieto on julkaistu tai sivustoa on päivitetty?</a:t>
            </a:r>
          </a:p>
          <a:p>
            <a:r>
              <a:rPr lang="fi-FI" sz="6400"/>
              <a:t>Miten tekstissä esitetyt väitteet on perusteltu? </a:t>
            </a:r>
          </a:p>
          <a:p>
            <a:r>
              <a:rPr lang="fi-FI" sz="6400"/>
              <a:t>Onko tekstissä käytetty lähde alkuperäinen vai toisen käden lähde?</a:t>
            </a:r>
          </a:p>
          <a:p>
            <a:pPr lvl="1"/>
            <a:r>
              <a:rPr lang="fi-FI" sz="6400" i="1">
                <a:solidFill>
                  <a:srgbClr val="5E84C2"/>
                </a:solidFill>
              </a:rPr>
              <a:t>Tarkista linkkien toimivuus. </a:t>
            </a:r>
          </a:p>
          <a:p>
            <a:r>
              <a:rPr lang="fi-FI" sz="6400"/>
              <a:t>Tiedon varmistettavuus</a:t>
            </a:r>
          </a:p>
          <a:p>
            <a:pPr lvl="1"/>
            <a:r>
              <a:rPr lang="fi-FI" sz="6400" i="1">
                <a:solidFill>
                  <a:srgbClr val="5E84C2"/>
                </a:solidFill>
              </a:rPr>
              <a:t>Onko lähteeseen viitattu muualla?</a:t>
            </a:r>
          </a:p>
          <a:p>
            <a:pPr lvl="1"/>
            <a:r>
              <a:rPr lang="fi-FI" sz="6400" i="1">
                <a:solidFill>
                  <a:srgbClr val="5E84C2"/>
                </a:solidFill>
              </a:rPr>
              <a:t>Onko varmennettua tietoa saatavilla painetuista lähteistä?</a:t>
            </a:r>
          </a:p>
          <a:p>
            <a:r>
              <a:rPr lang="fi-FI" sz="6400"/>
              <a:t>Puolueettomuus? </a:t>
            </a:r>
          </a:p>
          <a:p>
            <a:pPr lvl="1"/>
            <a:r>
              <a:rPr lang="fi-FI" sz="6400" i="1">
                <a:solidFill>
                  <a:srgbClr val="5E84C2"/>
                </a:solidFill>
              </a:rPr>
              <a:t>Korostuuko joku aate tai näkökanta? Onko aihetta käsitelty monipuolisesti eri näkökulmista?</a:t>
            </a:r>
          </a:p>
          <a:p>
            <a:pPr lvl="1"/>
            <a:r>
              <a:rPr lang="fi-FI" sz="6400" i="1">
                <a:solidFill>
                  <a:srgbClr val="5E84C2"/>
                </a:solidFill>
              </a:rPr>
              <a:t>Onko tiedontuottajataho aatteellinen järjestö tai etujärjestö?</a:t>
            </a:r>
          </a:p>
          <a:p>
            <a:pPr lvl="1"/>
            <a:r>
              <a:rPr lang="fi-FI" sz="6400" i="1">
                <a:solidFill>
                  <a:srgbClr val="5E84C2"/>
                </a:solidFill>
              </a:rPr>
              <a:t>Erotatko tekstistä faktat mielipiteistä?</a:t>
            </a:r>
          </a:p>
          <a:p>
            <a:pPr lvl="1"/>
            <a:endParaRPr lang="fi-FI" sz="2800" i="1">
              <a:solidFill>
                <a:srgbClr val="5E84C2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4E3A502-ACBF-D746-9C99-F3CF2504A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0" y="5638104"/>
            <a:ext cx="9684000" cy="108809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B816C1A8-CF92-4FF7-A09A-39CF6EAF75FB}"/>
              </a:ext>
            </a:extLst>
          </p:cNvPr>
          <p:cNvSpPr txBox="1"/>
          <p:nvPr/>
        </p:nvSpPr>
        <p:spPr>
          <a:xfrm>
            <a:off x="1622876" y="5275446"/>
            <a:ext cx="621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r>
              <a:rPr lang="fi-FI" sz="1800" i="1"/>
              <a:t>Lue lisää: </a:t>
            </a:r>
            <a:r>
              <a:rPr lang="fi-FI" sz="1800" i="1">
                <a:hlinkClick r:id="rId4"/>
              </a:rPr>
              <a:t>Faktabaari: Informaatiolukutaidon opas</a:t>
            </a:r>
            <a:endParaRPr lang="fi-FI" sz="1800" i="1"/>
          </a:p>
        </p:txBody>
      </p:sp>
    </p:spTree>
    <p:extLst>
      <p:ext uri="{BB962C8B-B14F-4D97-AF65-F5344CB8AC3E}">
        <p14:creationId xmlns:p14="http://schemas.microsoft.com/office/powerpoint/2010/main" val="1242140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70179" y="2255791"/>
            <a:ext cx="8543925" cy="1325563"/>
          </a:xfrm>
        </p:spPr>
        <p:txBody>
          <a:bodyPr>
            <a:noAutofit/>
          </a:bodyPr>
          <a:lstStyle/>
          <a:p>
            <a:pPr algn="ctr"/>
            <a:r>
              <a:rPr lang="fi-FI" sz="5400"/>
              <a:t>Tiedonhaku </a:t>
            </a:r>
            <a:br>
              <a:rPr lang="fi-FI" sz="5400"/>
            </a:br>
            <a:r>
              <a:rPr lang="fi-FI" sz="5400"/>
              <a:t>Lastu-verkkokirjastossa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4E3A502-ACBF-D746-9C99-F3CF2504A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0" y="5638104"/>
            <a:ext cx="9684000" cy="108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98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3103EE-3511-41FA-9BCE-42C7E79A8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69" y="223084"/>
            <a:ext cx="5033640" cy="1325563"/>
          </a:xfrm>
        </p:spPr>
        <p:txBody>
          <a:bodyPr/>
          <a:lstStyle/>
          <a:p>
            <a:pPr algn="ctr"/>
            <a:r>
              <a:rPr lang="en-US"/>
              <a:t>lastu.finna.fi</a:t>
            </a:r>
            <a:br>
              <a:rPr lang="en-US"/>
            </a:br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AA68563-2AFF-4601-BD25-8577C175E110}"/>
              </a:ext>
            </a:extLst>
          </p:cNvPr>
          <p:cNvSpPr txBox="1"/>
          <p:nvPr/>
        </p:nvSpPr>
        <p:spPr>
          <a:xfrm>
            <a:off x="409166" y="1133464"/>
            <a:ext cx="3965770" cy="4924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i-FI" sz="2400" b="1">
                <a:solidFill>
                  <a:srgbClr val="BBD152"/>
                </a:solidFill>
              </a:rPr>
              <a:t>Monia hakumahdollisuuksia: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/>
              <a:t>Vapaasanahaku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/>
              <a:t>Tekijähaku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/>
              <a:t>Teoksen nimi/nimekehaku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/>
              <a:t>Luokkahaku: luokkanumeron voi tarkistaa verkosta https://finto.fi/ykl/fi/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/>
              <a:t>Aihe/asiasanahaku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/>
              <a:t>Julkaisuvuosihaku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/>
              <a:t>Kustantajahaku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/>
              <a:t>Kielihaku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/>
              <a:t>Aineistotyyppihaku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/>
              <a:t>Uutuushaku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59A98A4-0F2E-4AD2-A797-274C5E89A23B}"/>
              </a:ext>
            </a:extLst>
          </p:cNvPr>
          <p:cNvSpPr txBox="1"/>
          <p:nvPr/>
        </p:nvSpPr>
        <p:spPr>
          <a:xfrm>
            <a:off x="310263" y="6054274"/>
            <a:ext cx="5869052" cy="74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err="1"/>
              <a:t>Rajaa</a:t>
            </a:r>
            <a:r>
              <a:rPr lang="en-US"/>
              <a:t> </a:t>
            </a:r>
            <a:r>
              <a:rPr lang="en-US" err="1"/>
              <a:t>hakutulosta</a:t>
            </a:r>
            <a:r>
              <a:rPr lang="en-US"/>
              <a:t>: </a:t>
            </a:r>
            <a:r>
              <a:rPr lang="en-US" err="1"/>
              <a:t>kieli</a:t>
            </a:r>
            <a:r>
              <a:rPr lang="en-US"/>
              <a:t>, </a:t>
            </a:r>
            <a:r>
              <a:rPr lang="en-US" err="1"/>
              <a:t>aineistolaji</a:t>
            </a:r>
            <a:r>
              <a:rPr lang="en-US"/>
              <a:t>, genre, </a:t>
            </a:r>
            <a:r>
              <a:rPr lang="en-US" err="1"/>
              <a:t>uutuudet</a:t>
            </a:r>
            <a:r>
              <a:rPr lang="en-US"/>
              <a:t>…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err="1"/>
              <a:t>Tallenna</a:t>
            </a:r>
            <a:r>
              <a:rPr lang="en-US"/>
              <a:t> </a:t>
            </a:r>
            <a:r>
              <a:rPr lang="en-US" err="1"/>
              <a:t>hakuja</a:t>
            </a:r>
            <a:r>
              <a:rPr lang="en-US"/>
              <a:t>, tee </a:t>
            </a:r>
            <a:r>
              <a:rPr lang="en-US" err="1"/>
              <a:t>omia</a:t>
            </a:r>
            <a:r>
              <a:rPr lang="en-US"/>
              <a:t> </a:t>
            </a:r>
            <a:r>
              <a:rPr lang="en-US" err="1"/>
              <a:t>listoja</a:t>
            </a:r>
            <a:r>
              <a:rPr lang="en-US"/>
              <a:t>!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810BB30-1D72-4DD3-BF0C-2A81F7D3F65B}"/>
              </a:ext>
            </a:extLst>
          </p:cNvPr>
          <p:cNvSpPr txBox="1"/>
          <p:nvPr/>
        </p:nvSpPr>
        <p:spPr>
          <a:xfrm>
            <a:off x="6383045" y="0"/>
            <a:ext cx="3522955" cy="6848029"/>
          </a:xfrm>
          <a:prstGeom prst="rect">
            <a:avLst/>
          </a:prstGeom>
          <a:solidFill>
            <a:srgbClr val="BBD15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i-FI" sz="2000" b="1"/>
          </a:p>
          <a:p>
            <a:pPr>
              <a:spcAft>
                <a:spcPts val="600"/>
              </a:spcAft>
            </a:pPr>
            <a:r>
              <a:rPr lang="fi-FI" sz="2000" b="1"/>
              <a:t>Kymmenluokitus:</a:t>
            </a:r>
          </a:p>
          <a:p>
            <a:pPr>
              <a:spcAft>
                <a:spcPts val="600"/>
              </a:spcAft>
            </a:pPr>
            <a:r>
              <a:rPr lang="fi-FI" sz="2000" b="1"/>
              <a:t>0 </a:t>
            </a:r>
            <a:r>
              <a:rPr lang="fi-FI" sz="1900"/>
              <a:t>Yleisteokset</a:t>
            </a:r>
          </a:p>
          <a:p>
            <a:pPr>
              <a:spcAft>
                <a:spcPts val="600"/>
              </a:spcAft>
            </a:pPr>
            <a:r>
              <a:rPr lang="fi-FI" sz="1900" b="1"/>
              <a:t>1</a:t>
            </a:r>
            <a:r>
              <a:rPr lang="fi-FI" sz="1900"/>
              <a:t> Filosofia, psykologia</a:t>
            </a:r>
          </a:p>
          <a:p>
            <a:pPr>
              <a:spcAft>
                <a:spcPts val="600"/>
              </a:spcAft>
            </a:pPr>
            <a:r>
              <a:rPr lang="fi-FI" sz="1900" b="1"/>
              <a:t>2</a:t>
            </a:r>
            <a:r>
              <a:rPr lang="fi-FI" sz="1900"/>
              <a:t> Uskonto</a:t>
            </a:r>
          </a:p>
          <a:p>
            <a:pPr>
              <a:spcAft>
                <a:spcPts val="600"/>
              </a:spcAft>
            </a:pPr>
            <a:r>
              <a:rPr lang="fi-FI" sz="1900" b="1"/>
              <a:t>3</a:t>
            </a:r>
            <a:r>
              <a:rPr lang="fi-FI" sz="1900">
                <a:solidFill>
                  <a:schemeClr val="bg1"/>
                </a:solidFill>
              </a:rPr>
              <a:t> </a:t>
            </a:r>
            <a:r>
              <a:rPr lang="fi-FI" sz="1900"/>
              <a:t>Yhteiskunta, kasvatus</a:t>
            </a:r>
          </a:p>
          <a:p>
            <a:pPr>
              <a:spcAft>
                <a:spcPts val="600"/>
              </a:spcAft>
            </a:pPr>
            <a:r>
              <a:rPr lang="fi-FI" sz="1900" b="1"/>
              <a:t>4</a:t>
            </a:r>
            <a:r>
              <a:rPr lang="fi-FI" sz="1900"/>
              <a:t> Maantiede, kansatiede</a:t>
            </a:r>
          </a:p>
          <a:p>
            <a:pPr>
              <a:spcAft>
                <a:spcPts val="600"/>
              </a:spcAft>
            </a:pPr>
            <a:r>
              <a:rPr lang="fi-FI" sz="1900" b="1"/>
              <a:t>5</a:t>
            </a:r>
            <a:r>
              <a:rPr lang="fi-FI" sz="1900"/>
              <a:t> Luonnontiede</a:t>
            </a:r>
          </a:p>
          <a:p>
            <a:pPr>
              <a:spcAft>
                <a:spcPts val="600"/>
              </a:spcAft>
            </a:pPr>
            <a:r>
              <a:rPr lang="fi-FI" sz="1900" b="1"/>
              <a:t>6</a:t>
            </a:r>
            <a:r>
              <a:rPr lang="fi-FI" sz="1900"/>
              <a:t> Tekniikka, liikenne, käsityö, kotitalous</a:t>
            </a:r>
          </a:p>
          <a:p>
            <a:pPr>
              <a:spcAft>
                <a:spcPts val="600"/>
              </a:spcAft>
            </a:pPr>
            <a:r>
              <a:rPr lang="fi-FI" sz="1900" b="1"/>
              <a:t>7</a:t>
            </a:r>
            <a:r>
              <a:rPr lang="fi-FI" sz="1900"/>
              <a:t> Taide, liikunta</a:t>
            </a:r>
          </a:p>
          <a:p>
            <a:pPr>
              <a:spcAft>
                <a:spcPts val="600"/>
              </a:spcAft>
            </a:pPr>
            <a:r>
              <a:rPr lang="fi-FI" sz="1900" b="1"/>
              <a:t>8</a:t>
            </a:r>
            <a:r>
              <a:rPr lang="fi-FI" sz="1900"/>
              <a:t> Kaunokirjallisuus,                                         kirjallisuustiede, kielet</a:t>
            </a:r>
          </a:p>
          <a:p>
            <a:pPr>
              <a:spcAft>
                <a:spcPts val="600"/>
              </a:spcAft>
            </a:pPr>
            <a:r>
              <a:rPr lang="fi-FI" sz="1900" b="1"/>
              <a:t>9</a:t>
            </a:r>
            <a:r>
              <a:rPr lang="fi-FI" sz="1900"/>
              <a:t> Historia</a:t>
            </a:r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252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4E3A502-ACBF-D746-9C99-F3CF2504A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0" y="5685638"/>
            <a:ext cx="9684000" cy="1088090"/>
          </a:xfrm>
          <a:prstGeom prst="rect">
            <a:avLst/>
          </a:prstGeom>
        </p:spPr>
      </p:pic>
      <p:sp>
        <p:nvSpPr>
          <p:cNvPr id="4" name="Otsikko 3"/>
          <p:cNvSpPr txBox="1">
            <a:spLocks noGrp="1"/>
          </p:cNvSpPr>
          <p:nvPr>
            <p:ph type="title" idx="4294967295"/>
          </p:nvPr>
        </p:nvSpPr>
        <p:spPr>
          <a:xfrm>
            <a:off x="1208530" y="324799"/>
            <a:ext cx="7488940" cy="7848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5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Vapaa hakusana vai asiasana?</a:t>
            </a:r>
          </a:p>
        </p:txBody>
      </p:sp>
      <p:sp>
        <p:nvSpPr>
          <p:cNvPr id="8" name="Tekstiruutu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68400" y="1382286"/>
            <a:ext cx="3220994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BBD152"/>
                </a:solidFill>
              </a:rPr>
              <a:t>Asiasana/ aihesana:</a:t>
            </a:r>
          </a:p>
          <a:p>
            <a:pPr marL="266700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fi-FI" sz="2000" dirty="0" err="1"/>
              <a:t>Täsmätiedonhakuun</a:t>
            </a:r>
            <a:endParaRPr lang="fi-FI" sz="2000" dirty="0"/>
          </a:p>
          <a:p>
            <a:pPr marL="266700" indent="-2667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fi-FI" sz="2000" dirty="0"/>
              <a:t>Teoksen sisältöä kuvaileva täsmällinen termi: tarkista oikea kirjoitusasu!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Käytetyn termin voi tarkistaa hakemistosta (kirjastoissa </a:t>
            </a:r>
            <a:r>
              <a:rPr lang="fi-FI" sz="2000" dirty="0">
                <a:solidFill>
                  <a:srgbClr val="4C6897"/>
                </a:solidFill>
              </a:rPr>
              <a:t>finto.fi/</a:t>
            </a:r>
            <a:r>
              <a:rPr lang="fi-FI" sz="2000" dirty="0" err="1">
                <a:solidFill>
                  <a:srgbClr val="4C6897"/>
                </a:solidFill>
              </a:rPr>
              <a:t>ysa</a:t>
            </a:r>
            <a:r>
              <a:rPr lang="fi-FI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Hakusanoja voi yhdistää tarkennetussa haussa AND, OR ja NOT -sanoilla</a:t>
            </a:r>
          </a:p>
          <a:p>
            <a:pPr lvl="2"/>
            <a:endParaRPr lang="fi-FI" sz="1600" dirty="0"/>
          </a:p>
        </p:txBody>
      </p:sp>
      <p:sp>
        <p:nvSpPr>
          <p:cNvPr id="2" name="Tekstiruutu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70550" y="1456754"/>
            <a:ext cx="4020065" cy="32316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400" b="1">
                <a:solidFill>
                  <a:srgbClr val="BBD152"/>
                </a:solidFill>
              </a:rPr>
              <a:t>Vapaa hakusana: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/>
              <a:t>Kun haluat selailla aineistoa eikä sinulla ole tarkkaa hakutermiä mielessä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/>
              <a:t>Vapaamuotoinen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/>
              <a:t>Sanojen yhdistäminen helppoa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/>
              <a:t>Voi esiintyä missä tahansa kohtaa hakutuloksessa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/>
              <a:t>Voi tuottaa epäolennaisia tuloksia tai liikaa tuloksia</a:t>
            </a:r>
          </a:p>
        </p:txBody>
      </p:sp>
    </p:spTree>
    <p:extLst>
      <p:ext uri="{BB962C8B-B14F-4D97-AF65-F5344CB8AC3E}">
        <p14:creationId xmlns:p14="http://schemas.microsoft.com/office/powerpoint/2010/main" val="93727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i 5">
            <a:extLst>
              <a:ext uri="{FF2B5EF4-FFF2-40B4-BE49-F238E27FC236}">
                <a16:creationId xmlns:a16="http://schemas.microsoft.com/office/drawing/2014/main" id="{591A1019-C53F-4A1A-9F85-6A982FA3A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7852" y="3854205"/>
            <a:ext cx="2848252" cy="2015232"/>
          </a:xfrm>
          <a:prstGeom prst="ellipse">
            <a:avLst/>
          </a:prstGeom>
          <a:solidFill>
            <a:srgbClr val="BBD15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>
                <a:solidFill>
                  <a:schemeClr val="tx1"/>
                </a:solidFill>
              </a:rPr>
              <a:t>NOT</a:t>
            </a: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8BB69E3A-E897-4566-A095-559C0D9AB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04748" y="1614003"/>
            <a:ext cx="2848252" cy="2015232"/>
          </a:xfrm>
          <a:prstGeom prst="ellipse">
            <a:avLst/>
          </a:prstGeom>
          <a:solidFill>
            <a:srgbClr val="BBD15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>
                <a:solidFill>
                  <a:schemeClr val="tx1"/>
                </a:solidFill>
              </a:rPr>
              <a:t>AND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DCCD649-40A2-4569-B88A-40937A8E1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16" y="187574"/>
            <a:ext cx="8543925" cy="1325563"/>
          </a:xfrm>
        </p:spPr>
        <p:txBody>
          <a:bodyPr/>
          <a:lstStyle/>
          <a:p>
            <a:r>
              <a:rPr lang="fi-FI"/>
              <a:t>Yhdistä ja erottele asiasanoja: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946BC2F-C4A7-449A-8642-853D9B4995CB}"/>
              </a:ext>
            </a:extLst>
          </p:cNvPr>
          <p:cNvSpPr txBox="1"/>
          <p:nvPr/>
        </p:nvSpPr>
        <p:spPr>
          <a:xfrm flipH="1">
            <a:off x="258317" y="1389033"/>
            <a:ext cx="2716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AND -sana määrittää mitä termejä hakutuloksessa ainakin täytyy esiintyä.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B9A71B7-CB46-4ECB-AC58-2619DC19B6B9}"/>
              </a:ext>
            </a:extLst>
          </p:cNvPr>
          <p:cNvSpPr txBox="1"/>
          <p:nvPr/>
        </p:nvSpPr>
        <p:spPr>
          <a:xfrm flipH="1">
            <a:off x="7263924" y="1389033"/>
            <a:ext cx="2378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OR -sanalla yhdistät hakutulokseen samaa tarkoittavia tai vaihtoehtoisia termejä.</a:t>
            </a:r>
          </a:p>
          <a:p>
            <a:r>
              <a:rPr lang="fi-FI"/>
              <a:t>Esim. valeuutiset OR disinformaatio.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C97469B-DDEB-4A7D-9F1A-5C8897F81D08}"/>
              </a:ext>
            </a:extLst>
          </p:cNvPr>
          <p:cNvSpPr txBox="1"/>
          <p:nvPr/>
        </p:nvSpPr>
        <p:spPr>
          <a:xfrm>
            <a:off x="5978844" y="5366443"/>
            <a:ext cx="3743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NOT-sana sulkee termejä pois hakutuloksesta. </a:t>
            </a:r>
            <a:br>
              <a:rPr lang="fi-FI"/>
            </a:br>
            <a:r>
              <a:rPr lang="fi-FI"/>
              <a:t>Esim. veganismi NOT ruoanvalmistus</a:t>
            </a:r>
          </a:p>
          <a:p>
            <a:endParaRPr lang="fi-FI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3F51187B-0C95-4FE3-9103-7C1DAD2DB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5672" y="1614003"/>
            <a:ext cx="2848252" cy="2015232"/>
          </a:xfrm>
          <a:prstGeom prst="ellipse">
            <a:avLst/>
          </a:prstGeom>
          <a:solidFill>
            <a:srgbClr val="BBD15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>
                <a:solidFill>
                  <a:schemeClr val="tx1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720326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E7BBD1-8D2E-4F96-B970-56C40387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53190"/>
            <a:ext cx="8543925" cy="1325563"/>
          </a:xfrm>
        </p:spPr>
        <p:txBody>
          <a:bodyPr/>
          <a:lstStyle/>
          <a:p>
            <a:r>
              <a:rPr lang="fi-FI"/>
              <a:t>Esimerkkejä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1CF9D-2D98-46A9-835B-A30976E4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227" y="1265177"/>
            <a:ext cx="3329389" cy="4692003"/>
          </a:xfrm>
        </p:spPr>
        <p:txBody>
          <a:bodyPr>
            <a:noAutofit/>
          </a:bodyPr>
          <a:lstStyle/>
          <a:p>
            <a:r>
              <a:rPr lang="fi-FI" sz="1800"/>
              <a:t>(muoti OR pukeutuminen) AND historia</a:t>
            </a:r>
          </a:p>
          <a:p>
            <a:r>
              <a:rPr lang="fi-FI" sz="1800"/>
              <a:t>(veganismi AND elämäntapa) NOT ruoanvalmistus</a:t>
            </a:r>
          </a:p>
          <a:p>
            <a:r>
              <a:rPr lang="fi-FI" sz="1800"/>
              <a:t>(Yhdysvallat AND historia) NOT henkilöhistoria</a:t>
            </a:r>
          </a:p>
          <a:p>
            <a:pPr lvl="1"/>
            <a:r>
              <a:rPr lang="fi-FI" sz="1800"/>
              <a:t>Voit hakea myös Yhdysvaltojen historiaa käsitteleviä teoksia </a:t>
            </a:r>
            <a:r>
              <a:rPr lang="fi-FI" sz="1800" b="1"/>
              <a:t>luokkahaulla</a:t>
            </a:r>
            <a:r>
              <a:rPr lang="fi-FI" sz="1800"/>
              <a:t> historian luokasta: Aihe: Yhdysvallat; luokka: </a:t>
            </a:r>
            <a:r>
              <a:rPr lang="fi-FI" sz="1800">
                <a:highlight>
                  <a:srgbClr val="FFFF00"/>
                </a:highlight>
              </a:rPr>
              <a:t>98.312</a:t>
            </a:r>
          </a:p>
          <a:p>
            <a:r>
              <a:rPr lang="fi-FI" sz="1800"/>
              <a:t>Luokan ja oikean aihesanan voi tarkistaa: </a:t>
            </a:r>
            <a:r>
              <a:rPr lang="fi-FI" sz="1800">
                <a:solidFill>
                  <a:srgbClr val="4C6897"/>
                </a:solidFill>
              </a:rPr>
              <a:t>finto.fi/</a:t>
            </a:r>
            <a:r>
              <a:rPr lang="fi-FI" sz="1800" err="1">
                <a:solidFill>
                  <a:srgbClr val="4C6897"/>
                </a:solidFill>
              </a:rPr>
              <a:t>ysa</a:t>
            </a:r>
            <a:endParaRPr lang="fi-FI" sz="1800">
              <a:solidFill>
                <a:srgbClr val="4C6897"/>
              </a:solidFill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09C62AA-A142-43CA-B2BC-E768013DC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366" y="3176033"/>
            <a:ext cx="4883597" cy="3471613"/>
          </a:xfrm>
          <a:prstGeom prst="rect">
            <a:avLst/>
          </a:prstGeom>
        </p:spPr>
      </p:pic>
      <p:pic>
        <p:nvPicPr>
          <p:cNvPr id="5" name="Kuva 4" descr="Kuvassa Lastu-verkkokirjaston tarkennetun haun lomake, jossa valittu pudotusvalikoista aihesanoiksi Yhdysvallat ja historia Ei henkilöhistoria">
            <a:extLst>
              <a:ext uri="{FF2B5EF4-FFF2-40B4-BE49-F238E27FC236}">
                <a16:creationId xmlns:a16="http://schemas.microsoft.com/office/drawing/2014/main" id="{C1D68CA9-BDF1-4D23-A15A-458684B61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307" y="291686"/>
            <a:ext cx="5269713" cy="28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46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5FF88A-C037-4649-8DDC-E2E536FB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89" y="44114"/>
            <a:ext cx="8543925" cy="1325563"/>
          </a:xfrm>
        </p:spPr>
        <p:txBody>
          <a:bodyPr>
            <a:normAutofit/>
          </a:bodyPr>
          <a:lstStyle/>
          <a:p>
            <a:r>
              <a:rPr lang="fi-FI" sz="4000"/>
              <a:t>Näin käytät Lastun tarkennettua hakua: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7AD0486-FC86-4EE5-9299-64C1383A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489" y="1253331"/>
            <a:ext cx="8543925" cy="4351338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Valitse keskeiset hakuaihettasi koskevat pääkäsitteet.</a:t>
            </a:r>
            <a:br>
              <a:rPr lang="fi-FI" dirty="0"/>
            </a:br>
            <a:r>
              <a:rPr lang="fi-FI" dirty="0"/>
              <a:t>	-&gt; Käytettävän termin voi tarkistaa: </a:t>
            </a:r>
            <a:r>
              <a:rPr lang="fi-FI" dirty="0">
                <a:solidFill>
                  <a:srgbClr val="4C6897"/>
                </a:solidFill>
              </a:rPr>
              <a:t>finto.fi/</a:t>
            </a:r>
            <a:r>
              <a:rPr lang="fi-FI" dirty="0" err="1">
                <a:solidFill>
                  <a:srgbClr val="4C6897"/>
                </a:solidFill>
              </a:rPr>
              <a:t>ysa</a:t>
            </a:r>
            <a:endParaRPr lang="fi-FI" dirty="0">
              <a:solidFill>
                <a:srgbClr val="4C6897"/>
              </a:solidFill>
            </a:endParaRPr>
          </a:p>
          <a:p>
            <a:r>
              <a:rPr lang="fi-FI" dirty="0"/>
              <a:t>Mieti vaihtoehtoisia aihesanoja, laajempia ja suppeampia käsitteitä </a:t>
            </a:r>
            <a:r>
              <a:rPr lang="fi-FI"/>
              <a:t>(esim. </a:t>
            </a:r>
            <a:r>
              <a:rPr lang="fi-FI" dirty="0"/>
              <a:t>havumetsät -&gt; kasvillisuusvyöhykkeet).</a:t>
            </a:r>
          </a:p>
          <a:p>
            <a:r>
              <a:rPr lang="fi-FI" dirty="0"/>
              <a:t>Mieti haluatko rajata jonkin aihesanan hakutuloksen ulkopuolelle.</a:t>
            </a:r>
          </a:p>
          <a:p>
            <a:r>
              <a:rPr lang="fi-FI" dirty="0"/>
              <a:t>Muista rajata aihesana haku </a:t>
            </a:r>
            <a:r>
              <a:rPr lang="fi-FI" dirty="0">
                <a:solidFill>
                  <a:srgbClr val="4C6897"/>
                </a:solidFill>
              </a:rPr>
              <a:t>aihe-kenttään.</a:t>
            </a:r>
          </a:p>
          <a:p>
            <a:r>
              <a:rPr lang="fi-FI" dirty="0"/>
              <a:t>Kokeile </a:t>
            </a:r>
            <a:r>
              <a:rPr lang="fi-FI" dirty="0">
                <a:solidFill>
                  <a:srgbClr val="4C6897"/>
                </a:solidFill>
              </a:rPr>
              <a:t>monikkomuotoa! (klassikko -&gt; klassikot)</a:t>
            </a:r>
          </a:p>
          <a:p>
            <a:r>
              <a:rPr lang="fi-FI" dirty="0"/>
              <a:t>Järjestä hakutulos uutuusjärjestykseen tai luokan mukaan.</a:t>
            </a:r>
          </a:p>
          <a:p>
            <a:r>
              <a:rPr lang="fi-FI" dirty="0"/>
              <a:t>Voit palata muokkaamaan hakua ja lisätä siihen vaikka luokkanumeron hakuehdoksi.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7D96E2A-0AFC-40FA-9E4C-C3B02FC58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0" y="5685638"/>
            <a:ext cx="9684000" cy="108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4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4E3A502-ACBF-D746-9C99-F3CF2504A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0" y="5685638"/>
            <a:ext cx="9684000" cy="108809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8082709-B1DB-4AB5-A75C-B7B3F51B9EC9}"/>
              </a:ext>
            </a:extLst>
          </p:cNvPr>
          <p:cNvSpPr txBox="1"/>
          <p:nvPr/>
        </p:nvSpPr>
        <p:spPr>
          <a:xfrm>
            <a:off x="1587631" y="1767006"/>
            <a:ext cx="664196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/>
              <a:t>1. Kirjastokortti - miksi se kannattaa hankkia?</a:t>
            </a:r>
          </a:p>
          <a:p>
            <a:r>
              <a:rPr lang="fi-FI" sz="2400"/>
              <a:t>2. Aineistohaku ja varaaminen</a:t>
            </a:r>
          </a:p>
          <a:p>
            <a:r>
              <a:rPr lang="fi-FI" sz="2400"/>
              <a:t>3. Verkkotiedonhaku</a:t>
            </a:r>
          </a:p>
          <a:p>
            <a:r>
              <a:rPr lang="fi-FI" sz="2400"/>
              <a:t>6. Lähteiden käyttö ja kriittinen arviointi</a:t>
            </a:r>
          </a:p>
          <a:p>
            <a:r>
              <a:rPr lang="fi-FI" sz="2400"/>
              <a:t>7. Kirjastotiedonhaun perusteet</a:t>
            </a:r>
          </a:p>
          <a:p>
            <a:r>
              <a:rPr lang="fi-FI" sz="2400"/>
              <a:t>8. Tiedonhakutehtäviä</a:t>
            </a:r>
          </a:p>
          <a:p>
            <a:r>
              <a:rPr lang="fi-FI" sz="2400"/>
              <a:t>9. Lukuvinkkejä opintojen tueksi </a:t>
            </a:r>
            <a:endParaRPr lang="fi-FI"/>
          </a:p>
          <a:p>
            <a:endParaRPr lang="fi-FI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F6B38F4F-D6A6-45E6-BFB4-CE4BE7AF2E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504" y="214296"/>
            <a:ext cx="8554992" cy="1692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Tiedonhakutunnin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sisältö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72855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0475DE-AE9D-854A-AB8C-2650C120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047" y="104936"/>
            <a:ext cx="7337138" cy="1171390"/>
          </a:xfrm>
        </p:spPr>
        <p:txBody>
          <a:bodyPr>
            <a:noAutofit/>
          </a:bodyPr>
          <a:lstStyle/>
          <a:p>
            <a:r>
              <a:rPr lang="fi-FI" sz="4000">
                <a:solidFill>
                  <a:schemeClr val="tx1"/>
                </a:solidFill>
              </a:rPr>
              <a:t>Näin löydät aineiston hyllystä:</a:t>
            </a:r>
          </a:p>
        </p:txBody>
      </p:sp>
      <p:sp>
        <p:nvSpPr>
          <p:cNvPr id="6" name="Alaotsikko 5">
            <a:extLst>
              <a:ext uri="{FF2B5EF4-FFF2-40B4-BE49-F238E27FC236}">
                <a16:creationId xmlns:a16="http://schemas.microsoft.com/office/drawing/2014/main" id="{A5014CF8-818B-3243-9018-D92B6933D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868" y="1276326"/>
            <a:ext cx="4542010" cy="4023218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400"/>
              <a:t>Aineistot ovat hyllyssä luokittain, eli aiheen mukaan.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400"/>
              <a:t>Tarkista paikka aakkosissa.</a:t>
            </a:r>
            <a:br>
              <a:rPr lang="fi-FI" sz="2400"/>
            </a:br>
            <a:r>
              <a:rPr lang="fi-FI" sz="2400"/>
              <a:t>Luokkien sisällä aineistot ovat aakkosjärjestyksessä yleensä tekijän mukaan, joskus teoksen nimen.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400"/>
              <a:t>Aineiston löytääkseen pitää tietää </a:t>
            </a:r>
            <a:r>
              <a:rPr lang="fi-FI" sz="2400" b="1"/>
              <a:t>luokka</a:t>
            </a:r>
            <a:r>
              <a:rPr lang="fi-FI" sz="2400"/>
              <a:t> ja </a:t>
            </a:r>
            <a:r>
              <a:rPr lang="fi-FI" sz="2400" b="1"/>
              <a:t>pääsana</a:t>
            </a:r>
            <a:r>
              <a:rPr lang="fi-FI" sz="2400"/>
              <a:t> (jonka mukaan kirja on aakkosissa, esim. tekijän mukaan)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400"/>
              <a:t>Kaunokirjallisuus </a:t>
            </a:r>
            <a:r>
              <a:rPr lang="fi-FI" sz="2400" b="1"/>
              <a:t>genrehyllyissä</a:t>
            </a:r>
          </a:p>
          <a:p>
            <a:pPr algn="l"/>
            <a:endParaRPr lang="fi-FI" b="1"/>
          </a:p>
          <a:p>
            <a:endParaRPr lang="fi-FI"/>
          </a:p>
        </p:txBody>
      </p:sp>
      <p:pic>
        <p:nvPicPr>
          <p:cNvPr id="7" name="Kuva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92" y="1276326"/>
            <a:ext cx="3021992" cy="40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67" y="2345452"/>
            <a:ext cx="1735137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4E3A502-ACBF-D746-9C99-F3CF2504A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00" y="5685638"/>
            <a:ext cx="9684000" cy="108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58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3F102D-26BA-4581-8668-B665B05A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159" y="-76336"/>
            <a:ext cx="7347525" cy="1530542"/>
          </a:xfrm>
        </p:spPr>
        <p:txBody>
          <a:bodyPr>
            <a:normAutofit/>
          </a:bodyPr>
          <a:lstStyle/>
          <a:p>
            <a:r>
              <a:rPr lang="fi-FI" sz="4000">
                <a:solidFill>
                  <a:schemeClr val="tx1"/>
                </a:solidFill>
              </a:rPr>
              <a:t>Seuraa hyllynpäätyopasteita!</a:t>
            </a:r>
          </a:p>
        </p:txBody>
      </p:sp>
      <p:pic>
        <p:nvPicPr>
          <p:cNvPr id="5" name="Kuva 4" descr="Kuva, joka sisältää kohteen teksti, kirja, hylly, sisä&#10;&#10;Kuvaus luotu automaattisesti">
            <a:extLst>
              <a:ext uri="{FF2B5EF4-FFF2-40B4-BE49-F238E27FC236}">
                <a16:creationId xmlns:a16="http://schemas.microsoft.com/office/drawing/2014/main" id="{2C7A9ADD-3436-4FCC-ADB7-D3717C065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86" y="1434750"/>
            <a:ext cx="3971146" cy="4879637"/>
          </a:xfrm>
          <a:prstGeom prst="rect">
            <a:avLst/>
          </a:prstGeom>
        </p:spPr>
      </p:pic>
      <p:pic>
        <p:nvPicPr>
          <p:cNvPr id="7" name="Kuva 6" descr="Kuva, joka sisältää kohteen teksti, kirjasto, huone&#10;&#10;Kuvaus luotu automaattisesti">
            <a:extLst>
              <a:ext uri="{FF2B5EF4-FFF2-40B4-BE49-F238E27FC236}">
                <a16:creationId xmlns:a16="http://schemas.microsoft.com/office/drawing/2014/main" id="{722856DC-A6D7-4420-B269-21BC5BE56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434" y="1434751"/>
            <a:ext cx="5085945" cy="487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10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10" y="2043803"/>
            <a:ext cx="8279579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FD8402-C57A-44AF-A3BC-2305E2B2C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38" y="2351150"/>
            <a:ext cx="2383479" cy="3395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9AE5D7E-AA41-4319-A63C-CF41381E0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20" y="2384425"/>
            <a:ext cx="2667424" cy="33889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6BCD35C-BF0A-4E39-BF79-88C067856B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40" y="448468"/>
            <a:ext cx="8491919" cy="1325563"/>
          </a:xfrm>
        </p:spPr>
        <p:txBody>
          <a:bodyPr anchor="ctr">
            <a:normAutofit fontScale="90000"/>
          </a:bodyPr>
          <a:lstStyle/>
          <a:p>
            <a:r>
              <a:rPr lang="fi-FI"/>
              <a:t>Oppaita tiedonhakuun, medialukutaitoon ja opiskelutaitoihin: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8A89693-B243-4103-BCAA-DF0B9E43CF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33556" y="5992050"/>
            <a:ext cx="229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/>
              <a:t>Johanna Vehkoo: Valheenpaljastajan käsikirja (Kosmos, 2019)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300EB00-F965-44FF-B194-A344FEC049B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530600" y="5992050"/>
            <a:ext cx="2913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err="1"/>
              <a:t>Haasio</a:t>
            </a:r>
            <a:r>
              <a:rPr lang="fi-FI" sz="1200"/>
              <a:t>, Ojaranta, Mattila: Valheen jäljillä (Avain, 2018)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0E66754-25F6-4443-8048-D869DDACB34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681959" y="5996142"/>
            <a:ext cx="253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/>
              <a:t>Huotilainen, Huotilainen, Uusitalo: Lukiolaisen selviytymisopas </a:t>
            </a:r>
            <a:br>
              <a:rPr lang="fi-FI" sz="1200"/>
            </a:br>
            <a:r>
              <a:rPr lang="fi-FI" sz="1200"/>
              <a:t>(PS-kustannus 2021)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8B86092-D62A-4200-AD9E-9890BDCF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4" y="2384425"/>
            <a:ext cx="23812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365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0475DE-AE9D-854A-AB8C-2650C120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47" y="365125"/>
            <a:ext cx="4160093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err="1">
                <a:solidFill>
                  <a:schemeClr val="tx1"/>
                </a:solidFill>
              </a:rPr>
              <a:t>Kirjastokortilla</a:t>
            </a:r>
            <a:r>
              <a:rPr lang="en-US" sz="3700">
                <a:solidFill>
                  <a:schemeClr val="tx1"/>
                </a:solidFill>
              </a:rPr>
              <a:t> </a:t>
            </a:r>
            <a:r>
              <a:rPr lang="en-US" sz="3700" err="1">
                <a:solidFill>
                  <a:schemeClr val="tx1"/>
                </a:solidFill>
              </a:rPr>
              <a:t>saat</a:t>
            </a:r>
            <a:r>
              <a:rPr lang="en-US" sz="3700">
                <a:solidFill>
                  <a:schemeClr val="tx1"/>
                </a:solidFill>
              </a:rPr>
              <a:t> </a:t>
            </a:r>
            <a:r>
              <a:rPr lang="en-US" sz="3700" err="1">
                <a:solidFill>
                  <a:schemeClr val="tx1"/>
                </a:solidFill>
              </a:rPr>
              <a:t>tietoa</a:t>
            </a:r>
            <a:r>
              <a:rPr lang="en-US" sz="3700">
                <a:solidFill>
                  <a:schemeClr val="tx1"/>
                </a:solidFill>
              </a:rPr>
              <a:t> ja </a:t>
            </a:r>
            <a:r>
              <a:rPr lang="en-US" sz="3700" err="1">
                <a:solidFill>
                  <a:schemeClr val="tx1"/>
                </a:solidFill>
              </a:rPr>
              <a:t>elämyksiä</a:t>
            </a:r>
            <a:r>
              <a:rPr lang="en-US" sz="3700">
                <a:solidFill>
                  <a:schemeClr val="tx1"/>
                </a:solidFill>
              </a:rPr>
              <a:t>: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2447" y="2316480"/>
            <a:ext cx="371475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laotsikko 5">
            <a:extLst>
              <a:ext uri="{FF2B5EF4-FFF2-40B4-BE49-F238E27FC236}">
                <a16:creationId xmlns:a16="http://schemas.microsoft.com/office/drawing/2014/main" id="{A5014CF8-818B-3243-9018-D92B6933D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448" y="2575033"/>
            <a:ext cx="4420552" cy="369378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err="1"/>
              <a:t>Ensimmäinen</a:t>
            </a:r>
            <a:r>
              <a:rPr lang="en-US"/>
              <a:t> </a:t>
            </a:r>
            <a:r>
              <a:rPr lang="en-US" err="1"/>
              <a:t>kirjastokortti</a:t>
            </a:r>
            <a:r>
              <a:rPr lang="en-US"/>
              <a:t> on </a:t>
            </a:r>
            <a:r>
              <a:rPr lang="en-US" err="1"/>
              <a:t>maksuton</a:t>
            </a:r>
            <a:r>
              <a:rPr lang="en-US"/>
              <a:t>. </a:t>
            </a:r>
            <a:r>
              <a:rPr lang="en-US" err="1"/>
              <a:t>Kadonneen</a:t>
            </a:r>
            <a:r>
              <a:rPr lang="en-US"/>
              <a:t> </a:t>
            </a:r>
            <a:r>
              <a:rPr lang="en-US" err="1"/>
              <a:t>kortin</a:t>
            </a:r>
            <a:r>
              <a:rPr lang="en-US"/>
              <a:t> </a:t>
            </a:r>
            <a:r>
              <a:rPr lang="en-US" err="1"/>
              <a:t>tilalle</a:t>
            </a:r>
            <a:r>
              <a:rPr lang="en-US"/>
              <a:t> </a:t>
            </a:r>
            <a:r>
              <a:rPr lang="en-US" err="1"/>
              <a:t>tehty</a:t>
            </a:r>
            <a:r>
              <a:rPr lang="en-US"/>
              <a:t> </a:t>
            </a:r>
            <a:r>
              <a:rPr lang="en-US" err="1"/>
              <a:t>uusi</a:t>
            </a:r>
            <a:r>
              <a:rPr lang="en-US"/>
              <a:t> </a:t>
            </a:r>
            <a:r>
              <a:rPr lang="en-US" err="1"/>
              <a:t>kortti</a:t>
            </a:r>
            <a:r>
              <a:rPr lang="en-US"/>
              <a:t> </a:t>
            </a:r>
            <a:r>
              <a:rPr lang="en-US" err="1"/>
              <a:t>maksaa</a:t>
            </a:r>
            <a:r>
              <a:rPr lang="en-US"/>
              <a:t> 3 </a:t>
            </a:r>
            <a:r>
              <a:rPr lang="en-US" err="1"/>
              <a:t>euroa</a:t>
            </a:r>
            <a:r>
              <a:rPr lang="en-US"/>
              <a:t>.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err="1"/>
              <a:t>Kirjastokortilla</a:t>
            </a:r>
            <a:r>
              <a:rPr lang="en-US"/>
              <a:t> ja PIN-</a:t>
            </a:r>
            <a:r>
              <a:rPr lang="en-US" err="1"/>
              <a:t>koodilla</a:t>
            </a:r>
            <a:r>
              <a:rPr lang="en-US"/>
              <a:t> </a:t>
            </a:r>
            <a:r>
              <a:rPr lang="en-US" err="1"/>
              <a:t>saa</a:t>
            </a:r>
            <a:r>
              <a:rPr lang="en-US"/>
              <a:t> </a:t>
            </a:r>
            <a:r>
              <a:rPr lang="en-US" err="1"/>
              <a:t>käyttöön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e-</a:t>
            </a:r>
            <a:r>
              <a:rPr lang="en-US" err="1"/>
              <a:t>aineistot</a:t>
            </a:r>
            <a:r>
              <a:rPr lang="en-US"/>
              <a:t>. </a:t>
            </a:r>
            <a:r>
              <a:rPr lang="en-US" err="1"/>
              <a:t>Koodin</a:t>
            </a:r>
            <a:r>
              <a:rPr lang="en-US"/>
              <a:t> </a:t>
            </a:r>
            <a:r>
              <a:rPr lang="en-US" err="1"/>
              <a:t>saat</a:t>
            </a:r>
            <a:r>
              <a:rPr lang="en-US"/>
              <a:t> </a:t>
            </a:r>
            <a:r>
              <a:rPr lang="en-US" err="1"/>
              <a:t>asiakaspalvelusta</a:t>
            </a:r>
            <a:r>
              <a:rPr lang="en-US"/>
              <a:t>.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/>
              <a:t>Aineisto </a:t>
            </a:r>
            <a:r>
              <a:rPr lang="en-US" err="1"/>
              <a:t>liikkuu</a:t>
            </a:r>
            <a:r>
              <a:rPr lang="en-US"/>
              <a:t> </a:t>
            </a:r>
            <a:r>
              <a:rPr lang="en-US" err="1"/>
              <a:t>Päijät-Hämeen</a:t>
            </a:r>
            <a:r>
              <a:rPr lang="en-US"/>
              <a:t> </a:t>
            </a:r>
            <a:r>
              <a:rPr lang="en-US" err="1"/>
              <a:t>kirjastojen</a:t>
            </a:r>
            <a:r>
              <a:rPr lang="en-US"/>
              <a:t> </a:t>
            </a:r>
            <a:r>
              <a:rPr lang="en-US" err="1"/>
              <a:t>välillä</a:t>
            </a:r>
            <a:r>
              <a:rPr lang="en-US"/>
              <a:t>. Sama </a:t>
            </a:r>
            <a:r>
              <a:rPr lang="en-US" err="1"/>
              <a:t>kortti</a:t>
            </a:r>
            <a:r>
              <a:rPr lang="en-US"/>
              <a:t> </a:t>
            </a:r>
            <a:r>
              <a:rPr lang="en-US" err="1"/>
              <a:t>käy</a:t>
            </a:r>
            <a:r>
              <a:rPr lang="en-US"/>
              <a:t> </a:t>
            </a:r>
            <a:r>
              <a:rPr lang="en-US" err="1"/>
              <a:t>kaikissa</a:t>
            </a:r>
            <a:r>
              <a:rPr lang="en-US"/>
              <a:t> </a:t>
            </a:r>
            <a:r>
              <a:rPr lang="en-US" err="1"/>
              <a:t>Lastu-kirjastoissa</a:t>
            </a:r>
            <a:r>
              <a:rPr lang="en-US"/>
              <a:t>. Varaaminen on </a:t>
            </a:r>
            <a:r>
              <a:rPr lang="en-US" err="1"/>
              <a:t>maksutonta</a:t>
            </a:r>
            <a:r>
              <a:rPr lang="en-US"/>
              <a:t>.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/>
              <a:t>E-</a:t>
            </a:r>
            <a:r>
              <a:rPr lang="en-US" err="1"/>
              <a:t>aineistot</a:t>
            </a:r>
            <a:r>
              <a:rPr lang="en-US"/>
              <a:t>: </a:t>
            </a:r>
            <a:r>
              <a:rPr lang="en-US" err="1"/>
              <a:t>kirjat</a:t>
            </a:r>
            <a:r>
              <a:rPr lang="en-US"/>
              <a:t>, </a:t>
            </a:r>
            <a:r>
              <a:rPr lang="en-US" err="1"/>
              <a:t>äänikirjat</a:t>
            </a:r>
            <a:r>
              <a:rPr lang="en-US"/>
              <a:t>, </a:t>
            </a:r>
            <a:r>
              <a:rPr lang="en-US" err="1"/>
              <a:t>elokuvat</a:t>
            </a:r>
            <a:r>
              <a:rPr lang="en-US"/>
              <a:t>, </a:t>
            </a:r>
            <a:r>
              <a:rPr lang="en-US" err="1"/>
              <a:t>lehdet</a:t>
            </a:r>
            <a:r>
              <a:rPr lang="en-US"/>
              <a:t>, </a:t>
            </a:r>
            <a:r>
              <a:rPr lang="en-US" err="1"/>
              <a:t>soitonopiskelukurssit</a:t>
            </a:r>
            <a:r>
              <a:rPr lang="en-US"/>
              <a:t>, </a:t>
            </a:r>
            <a:r>
              <a:rPr lang="en-US" err="1"/>
              <a:t>musiikki</a:t>
            </a:r>
            <a:r>
              <a:rPr lang="en-US"/>
              <a:t>.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sz="1600"/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sz="1600"/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7" name="Kuva 6" descr="Lastu-kirjastojen kirjastokortti">
            <a:extLst>
              <a:ext uri="{FF2B5EF4-FFF2-40B4-BE49-F238E27FC236}">
                <a16:creationId xmlns:a16="http://schemas.microsoft.com/office/drawing/2014/main" id="{99E64F93-6D45-4B14-A837-F306C5C6A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754"/>
          <a:stretch/>
        </p:blipFill>
        <p:spPr>
          <a:xfrm>
            <a:off x="4776564" y="10"/>
            <a:ext cx="5129435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478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844C6F-E6E7-4B76-BCD4-E30C866D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47" y="365125"/>
            <a:ext cx="4160093" cy="1692794"/>
          </a:xfrm>
        </p:spPr>
        <p:txBody>
          <a:bodyPr>
            <a:normAutofit/>
          </a:bodyPr>
          <a:lstStyle/>
          <a:p>
            <a:r>
              <a:rPr lang="fi-FI" sz="3700"/>
              <a:t>Mitä kirjasto tarjoaa opiskelijalle?</a:t>
            </a:r>
          </a:p>
        </p:txBody>
      </p:sp>
      <p:cxnSp>
        <p:nvCxnSpPr>
          <p:cNvPr id="11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2447" y="2316480"/>
            <a:ext cx="371475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505B4E-FDFC-4F3C-93B9-DADF33AF2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06" y="2316480"/>
            <a:ext cx="4587101" cy="4240545"/>
          </a:xfrm>
        </p:spPr>
        <p:txBody>
          <a:bodyPr>
            <a:normAutofit/>
          </a:bodyPr>
          <a:lstStyle/>
          <a:p>
            <a:endParaRPr lang="fi-FI" sz="1800"/>
          </a:p>
          <a:p>
            <a:r>
              <a:rPr lang="fi-FI" sz="1800"/>
              <a:t>Rauhallisia tiloja opiskeluun: pääkirjastossa neljä maksutta varattavaa ryhmätyöhuonetta: Tuohi, Kaarna, Pilke ja Puru.</a:t>
            </a:r>
          </a:p>
          <a:p>
            <a:r>
              <a:rPr lang="fi-FI" sz="1800"/>
              <a:t>Lahti </a:t>
            </a:r>
            <a:r>
              <a:rPr lang="fi-FI" sz="1800" err="1"/>
              <a:t>Free</a:t>
            </a:r>
            <a:r>
              <a:rPr lang="fi-FI" sz="1800"/>
              <a:t> Wi-Fi kaikissa Lahden kirjastoissa</a:t>
            </a:r>
          </a:p>
          <a:p>
            <a:r>
              <a:rPr lang="fi-FI" sz="1800"/>
              <a:t>Pääkirjastossa editointitila, studio, pianohuoneet, pelihuone, 3D-tulostin</a:t>
            </a:r>
          </a:p>
          <a:p>
            <a:r>
              <a:rPr lang="fi-FI" sz="1800"/>
              <a:t>Lastu-verkkokirjaston </a:t>
            </a:r>
            <a:r>
              <a:rPr lang="fi-FI" sz="1800">
                <a:hlinkClick r:id="rId2"/>
              </a:rPr>
              <a:t>opiskelijoiden sivulla</a:t>
            </a:r>
            <a:r>
              <a:rPr lang="fi-FI" sz="1800"/>
              <a:t> tukea tiedonhakuun ja medialukutaitoon sekä ohjeita ja oikopolkuja kirjaston palveluihin.</a:t>
            </a:r>
          </a:p>
          <a:p>
            <a:r>
              <a:rPr lang="fi-FI" sz="1800"/>
              <a:t>Tiloja voi varata osoitteessa </a:t>
            </a:r>
            <a:r>
              <a:rPr lang="fi-FI" sz="1800">
                <a:hlinkClick r:id="rId3" action="ppaction://hlinkfile"/>
              </a:rPr>
              <a:t>lahti.timmi.fi</a:t>
            </a:r>
            <a:endParaRPr lang="fi-FI" sz="1800"/>
          </a:p>
          <a:p>
            <a:endParaRPr lang="fi-FI" sz="1800"/>
          </a:p>
          <a:p>
            <a:pPr marL="0" indent="0">
              <a:buNone/>
            </a:pPr>
            <a:endParaRPr lang="fi-FI" sz="1600"/>
          </a:p>
        </p:txBody>
      </p:sp>
      <p:pic>
        <p:nvPicPr>
          <p:cNvPr id="4" name="Kuva 3" descr="Kuvassa tuolit ja pöytä pääkirjaston asiakassalissa, pöydällä shakkilauta.">
            <a:extLst>
              <a:ext uri="{FF2B5EF4-FFF2-40B4-BE49-F238E27FC236}">
                <a16:creationId xmlns:a16="http://schemas.microsoft.com/office/drawing/2014/main" id="{1DD4595D-7D5C-4BA3-A259-8AF2533CF0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1" r="21973"/>
          <a:stretch/>
        </p:blipFill>
        <p:spPr>
          <a:xfrm>
            <a:off x="4776564" y="10"/>
            <a:ext cx="5129435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310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F3CE81E-26C7-477F-9A9E-2FE7D5DF3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3" r="17750"/>
          <a:stretch/>
        </p:blipFill>
        <p:spPr>
          <a:xfrm>
            <a:off x="2534480" y="18"/>
            <a:ext cx="403511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2EC2D88-8E6C-4D46-B753-6E4078A4E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9" r="7745"/>
          <a:stretch/>
        </p:blipFill>
        <p:spPr>
          <a:xfrm>
            <a:off x="5983313" y="-18"/>
            <a:ext cx="3922687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05974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98544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30475DE-AE9D-854A-AB8C-2650C12065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45" y="681038"/>
            <a:ext cx="22786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Kirjasto</a:t>
            </a: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on </a:t>
            </a:r>
            <a:r>
              <a:rPr lang="en-US" sz="3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lainaamo</a:t>
            </a: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04013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2089941"/>
            <a:ext cx="2303145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aotsikko 5">
            <a:extLst>
              <a:ext uri="{FF2B5EF4-FFF2-40B4-BE49-F238E27FC236}">
                <a16:creationId xmlns:a16="http://schemas.microsoft.com/office/drawing/2014/main" id="{A5014CF8-818B-3243-9018-D92B6933D8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044" y="2258171"/>
            <a:ext cx="2610065" cy="391879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err="1"/>
              <a:t>liikuntavälineet</a:t>
            </a:r>
            <a:endParaRPr lang="en-US"/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err="1"/>
              <a:t>soittimet</a:t>
            </a:r>
            <a:endParaRPr lang="en-US"/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err="1"/>
              <a:t>lautapelit</a:t>
            </a:r>
            <a:r>
              <a:rPr lang="en-US"/>
              <a:t> ja </a:t>
            </a:r>
            <a:r>
              <a:rPr lang="en-US" err="1"/>
              <a:t>konsolipelit</a:t>
            </a:r>
            <a:endParaRPr lang="en-US"/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err="1"/>
              <a:t>kausikortit</a:t>
            </a:r>
            <a:r>
              <a:rPr lang="en-US"/>
              <a:t>:</a:t>
            </a:r>
          </a:p>
          <a:p>
            <a:pPr marL="742950" lvl="1" indent="-228600" algn="l">
              <a:buFont typeface="Arial" panose="020B0604020202020204" pitchFamily="34" charset="0"/>
              <a:buChar char="•"/>
            </a:pPr>
            <a:r>
              <a:rPr lang="en-US" sz="1800" err="1"/>
              <a:t>urheiluseuroja</a:t>
            </a:r>
            <a:endParaRPr lang="en-US" sz="1800"/>
          </a:p>
          <a:p>
            <a:pPr marL="742950" lvl="1" indent="-228600" algn="l">
              <a:buFont typeface="Arial" panose="020B0604020202020204" pitchFamily="34" charset="0"/>
              <a:buChar char="•"/>
            </a:pPr>
            <a:r>
              <a:rPr lang="en-US" sz="1800" err="1"/>
              <a:t>museot</a:t>
            </a:r>
            <a:endParaRPr lang="en-US" sz="1800"/>
          </a:p>
          <a:p>
            <a:pPr marL="742950" lvl="1" indent="-228600" algn="l">
              <a:buFont typeface="Arial" panose="020B0604020202020204" pitchFamily="34" charset="0"/>
              <a:buChar char="•"/>
            </a:pPr>
            <a:r>
              <a:rPr lang="en-US" sz="1800" err="1"/>
              <a:t>teatterit</a:t>
            </a:r>
            <a:endParaRPr lang="en-US" sz="1800"/>
          </a:p>
          <a:p>
            <a:pPr marL="742950" lvl="1" indent="-228600" algn="l">
              <a:buFont typeface="Arial" panose="020B0604020202020204" pitchFamily="34" charset="0"/>
              <a:buChar char="•"/>
            </a:pPr>
            <a:r>
              <a:rPr lang="en-US" sz="1800"/>
              <a:t>Sinfonia Lahti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944245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B30475DE-AE9D-854A-AB8C-2650C12065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1036" y="66208"/>
            <a:ext cx="3647773" cy="14845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Aineistohaku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ja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varaaminen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470582" y="1249172"/>
            <a:ext cx="3858227" cy="5542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Vain </a:t>
            </a:r>
            <a:r>
              <a:rPr lang="en-US" err="1"/>
              <a:t>pieni</a:t>
            </a:r>
            <a:r>
              <a:rPr lang="en-US"/>
              <a:t> </a:t>
            </a:r>
            <a:r>
              <a:rPr lang="en-US" err="1"/>
              <a:t>osa</a:t>
            </a:r>
            <a:r>
              <a:rPr lang="en-US"/>
              <a:t> </a:t>
            </a:r>
            <a:r>
              <a:rPr lang="en-US" err="1"/>
              <a:t>aineistoa</a:t>
            </a:r>
            <a:r>
              <a:rPr lang="en-US"/>
              <a:t> on </a:t>
            </a:r>
            <a:r>
              <a:rPr lang="en-US" err="1"/>
              <a:t>paikalla</a:t>
            </a:r>
            <a:r>
              <a:rPr lang="en-US"/>
              <a:t> </a:t>
            </a:r>
            <a:r>
              <a:rPr lang="en-US" err="1"/>
              <a:t>pääkirjaston</a:t>
            </a:r>
            <a:r>
              <a:rPr lang="en-US"/>
              <a:t> </a:t>
            </a:r>
            <a:r>
              <a:rPr lang="en-US" err="1"/>
              <a:t>hyllyssä</a:t>
            </a:r>
            <a:r>
              <a:rPr lang="en-US"/>
              <a:t>. </a:t>
            </a:r>
            <a:r>
              <a:rPr lang="en-US" err="1"/>
              <a:t>Suuri</a:t>
            </a:r>
            <a:r>
              <a:rPr lang="en-US"/>
              <a:t> </a:t>
            </a:r>
            <a:r>
              <a:rPr lang="en-US" err="1"/>
              <a:t>osa</a:t>
            </a:r>
            <a:r>
              <a:rPr lang="en-US"/>
              <a:t> on </a:t>
            </a:r>
            <a:r>
              <a:rPr lang="en-US" err="1"/>
              <a:t>lainassa</a:t>
            </a:r>
            <a:r>
              <a:rPr lang="en-US"/>
              <a:t> tai </a:t>
            </a:r>
            <a:r>
              <a:rPr lang="en-US" err="1"/>
              <a:t>muissa</a:t>
            </a:r>
            <a:r>
              <a:rPr lang="en-US"/>
              <a:t> </a:t>
            </a:r>
            <a:r>
              <a:rPr lang="en-US" err="1"/>
              <a:t>kirjastoissa</a:t>
            </a:r>
            <a:r>
              <a:rPr lang="en-US"/>
              <a:t>. </a:t>
            </a:r>
            <a:r>
              <a:rPr lang="en-US" err="1"/>
              <a:t>Siksi</a:t>
            </a:r>
            <a:r>
              <a:rPr lang="en-US"/>
              <a:t> </a:t>
            </a:r>
            <a:r>
              <a:rPr lang="en-US" err="1"/>
              <a:t>kannattaa</a:t>
            </a:r>
            <a:r>
              <a:rPr lang="en-US"/>
              <a:t> </a:t>
            </a:r>
            <a:r>
              <a:rPr lang="en-US" err="1"/>
              <a:t>aina</a:t>
            </a:r>
            <a:r>
              <a:rPr lang="en-US"/>
              <a:t> </a:t>
            </a:r>
            <a:r>
              <a:rPr lang="en-US" err="1"/>
              <a:t>tehdä</a:t>
            </a:r>
            <a:r>
              <a:rPr lang="en-US"/>
              <a:t> </a:t>
            </a:r>
            <a:r>
              <a:rPr lang="en-US" err="1"/>
              <a:t>hakuja</a:t>
            </a:r>
            <a:r>
              <a:rPr lang="en-US"/>
              <a:t> ja </a:t>
            </a:r>
            <a:r>
              <a:rPr lang="en-US" err="1"/>
              <a:t>varata</a:t>
            </a:r>
            <a:r>
              <a:rPr lang="en-US"/>
              <a:t> </a:t>
            </a:r>
            <a:r>
              <a:rPr lang="en-US" err="1"/>
              <a:t>teoksia</a:t>
            </a:r>
            <a:r>
              <a:rPr lang="en-US"/>
              <a:t> </a:t>
            </a:r>
            <a:r>
              <a:rPr lang="en-US" err="1"/>
              <a:t>verkkokirjastossa</a:t>
            </a:r>
            <a:r>
              <a:rPr lang="en-US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/>
              <a:t>Saapuneesta</a:t>
            </a:r>
            <a:r>
              <a:rPr lang="en-US"/>
              <a:t> </a:t>
            </a:r>
            <a:r>
              <a:rPr lang="en-US" err="1"/>
              <a:t>varauksesta</a:t>
            </a:r>
            <a:r>
              <a:rPr lang="en-US"/>
              <a:t> </a:t>
            </a:r>
            <a:r>
              <a:rPr lang="en-US" err="1"/>
              <a:t>saat</a:t>
            </a:r>
            <a:r>
              <a:rPr lang="en-US"/>
              <a:t> </a:t>
            </a:r>
            <a:r>
              <a:rPr lang="en-US" err="1"/>
              <a:t>tiedon</a:t>
            </a:r>
            <a:r>
              <a:rPr lang="en-US"/>
              <a:t> </a:t>
            </a:r>
            <a:r>
              <a:rPr lang="en-US" err="1"/>
              <a:t>tekstiviestillä</a:t>
            </a:r>
            <a:r>
              <a:rPr lang="en-US"/>
              <a:t>, </a:t>
            </a:r>
            <a:r>
              <a:rPr lang="en-US" err="1"/>
              <a:t>sähköpostilla</a:t>
            </a:r>
            <a:r>
              <a:rPr lang="en-US"/>
              <a:t> tai </a:t>
            </a:r>
            <a:r>
              <a:rPr lang="en-US" err="1"/>
              <a:t>kirjeenä</a:t>
            </a:r>
            <a:r>
              <a:rPr lang="en-US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/>
              <a:t>Saapumisilmoituksesta</a:t>
            </a:r>
            <a:r>
              <a:rPr lang="en-US"/>
              <a:t> </a:t>
            </a:r>
            <a:r>
              <a:rPr lang="en-US" err="1"/>
              <a:t>löydät</a:t>
            </a:r>
            <a:r>
              <a:rPr lang="en-US"/>
              <a:t> </a:t>
            </a:r>
            <a:r>
              <a:rPr lang="en-US" b="1" err="1"/>
              <a:t>noutonumeron</a:t>
            </a:r>
            <a:endParaRPr lang="en-US" b="1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Varaaminen on </a:t>
            </a:r>
            <a:r>
              <a:rPr lang="en-US" err="1"/>
              <a:t>maksutonta</a:t>
            </a:r>
            <a:r>
              <a:rPr lang="en-US"/>
              <a:t>, </a:t>
            </a:r>
            <a:r>
              <a:rPr lang="en-US" err="1"/>
              <a:t>mutta</a:t>
            </a:r>
            <a:r>
              <a:rPr lang="en-US"/>
              <a:t> </a:t>
            </a:r>
            <a:r>
              <a:rPr lang="en-US" err="1"/>
              <a:t>noutamattomasta</a:t>
            </a:r>
            <a:r>
              <a:rPr lang="en-US"/>
              <a:t> </a:t>
            </a:r>
            <a:r>
              <a:rPr lang="en-US" err="1"/>
              <a:t>varauksesta</a:t>
            </a:r>
            <a:r>
              <a:rPr lang="en-US"/>
              <a:t> </a:t>
            </a:r>
            <a:r>
              <a:rPr lang="en-US" err="1"/>
              <a:t>veloitetaan</a:t>
            </a:r>
            <a:r>
              <a:rPr lang="en-US"/>
              <a:t> 2 €.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/>
              <a:t>Varauksen</a:t>
            </a:r>
            <a:r>
              <a:rPr lang="en-US"/>
              <a:t> </a:t>
            </a:r>
            <a:r>
              <a:rPr lang="en-US" err="1"/>
              <a:t>noutoaika</a:t>
            </a:r>
            <a:r>
              <a:rPr lang="en-US"/>
              <a:t> </a:t>
            </a:r>
            <a:r>
              <a:rPr lang="en-US" b="1"/>
              <a:t>7 </a:t>
            </a:r>
            <a:r>
              <a:rPr lang="en-US" b="1" err="1"/>
              <a:t>vrk</a:t>
            </a:r>
            <a:r>
              <a:rPr lang="en-US" b="1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Jos et </a:t>
            </a:r>
            <a:r>
              <a:rPr lang="en-US" err="1"/>
              <a:t>pääse</a:t>
            </a:r>
            <a:r>
              <a:rPr lang="en-US"/>
              <a:t> </a:t>
            </a:r>
            <a:r>
              <a:rPr lang="en-US" err="1"/>
              <a:t>noutamaan</a:t>
            </a:r>
            <a:r>
              <a:rPr lang="en-US"/>
              <a:t> </a:t>
            </a:r>
            <a:r>
              <a:rPr lang="en-US" err="1"/>
              <a:t>varausta</a:t>
            </a:r>
            <a:r>
              <a:rPr lang="en-US"/>
              <a:t>, </a:t>
            </a:r>
            <a:r>
              <a:rPr lang="en-US" err="1"/>
              <a:t>muista</a:t>
            </a:r>
            <a:r>
              <a:rPr lang="en-US"/>
              <a:t> </a:t>
            </a:r>
            <a:r>
              <a:rPr lang="en-US" err="1"/>
              <a:t>ilmoittaa</a:t>
            </a:r>
            <a:r>
              <a:rPr lang="en-US"/>
              <a:t> </a:t>
            </a:r>
            <a:r>
              <a:rPr lang="en-US" err="1"/>
              <a:t>siitä</a:t>
            </a:r>
            <a:r>
              <a:rPr lang="en-US"/>
              <a:t> </a:t>
            </a:r>
            <a:r>
              <a:rPr lang="en-US" err="1"/>
              <a:t>noutokirjastoon</a:t>
            </a:r>
            <a:r>
              <a:rPr lang="en-US"/>
              <a:t>! </a:t>
            </a:r>
            <a:r>
              <a:rPr lang="en-US" err="1"/>
              <a:t>Toinen</a:t>
            </a:r>
            <a:r>
              <a:rPr lang="en-US"/>
              <a:t> </a:t>
            </a:r>
            <a:r>
              <a:rPr lang="en-US" err="1"/>
              <a:t>henkilö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noutaa</a:t>
            </a:r>
            <a:r>
              <a:rPr lang="en-US"/>
              <a:t> </a:t>
            </a:r>
            <a:r>
              <a:rPr lang="en-US" err="1"/>
              <a:t>varauksesi</a:t>
            </a:r>
            <a:r>
              <a:rPr lang="en-US"/>
              <a:t>, </a:t>
            </a:r>
            <a:r>
              <a:rPr lang="en-US" err="1"/>
              <a:t>jos</a:t>
            </a:r>
            <a:r>
              <a:rPr lang="en-US"/>
              <a:t> </a:t>
            </a:r>
            <a:r>
              <a:rPr lang="en-US" err="1"/>
              <a:t>hänellä</a:t>
            </a:r>
            <a:r>
              <a:rPr lang="en-US"/>
              <a:t> on </a:t>
            </a:r>
            <a:r>
              <a:rPr lang="en-US" err="1"/>
              <a:t>mukana</a:t>
            </a:r>
            <a:r>
              <a:rPr lang="en-US"/>
              <a:t> </a:t>
            </a:r>
            <a:r>
              <a:rPr lang="en-US" err="1"/>
              <a:t>sinulle</a:t>
            </a:r>
            <a:r>
              <a:rPr lang="en-US"/>
              <a:t> </a:t>
            </a:r>
            <a:r>
              <a:rPr lang="en-US" err="1"/>
              <a:t>tullut</a:t>
            </a:r>
            <a:r>
              <a:rPr lang="en-US"/>
              <a:t> </a:t>
            </a:r>
            <a:r>
              <a:rPr lang="en-US" err="1"/>
              <a:t>noutoilmoitus</a:t>
            </a:r>
            <a:r>
              <a:rPr lang="en-US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Kuva 5" descr="kuvassa kirjoja varausten noutohyllyssä. Kirjojen välissä kuitti, jossa näkyy varauksen noutonumero.">
            <a:extLst>
              <a:ext uri="{FF2B5EF4-FFF2-40B4-BE49-F238E27FC236}">
                <a16:creationId xmlns:a16="http://schemas.microsoft.com/office/drawing/2014/main" id="{F676E710-5214-4C0B-90F9-F1A367FAA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3" r="23664"/>
          <a:stretch/>
        </p:blipFill>
        <p:spPr>
          <a:xfrm>
            <a:off x="4722984" y="10"/>
            <a:ext cx="518053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41427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EAE7A54-83DB-4E1C-914C-BEBD2A2896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247324" y="550728"/>
            <a:ext cx="5522892" cy="1651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             -</a:t>
            </a:r>
            <a:r>
              <a:rPr lang="en-US" sz="5400">
                <a:latin typeface="+mj-lt"/>
                <a:ea typeface="+mj-ea"/>
                <a:cs typeface="+mj-cs"/>
              </a:rPr>
              <a:t>e-</a:t>
            </a:r>
            <a:r>
              <a:rPr lang="en-US" sz="5400" err="1">
                <a:latin typeface="+mj-lt"/>
                <a:ea typeface="+mj-ea"/>
                <a:cs typeface="+mj-cs"/>
              </a:rPr>
              <a:t>kirjasto</a:t>
            </a:r>
            <a:endParaRPr lang="en-US" sz="540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latin typeface="+mj-lt"/>
              <a:ea typeface="+mj-ea"/>
              <a:cs typeface="+mj-cs"/>
            </a:endParaRP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C8348E8A-C62F-4AA4-8452-C901390A98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48824" y="2222693"/>
            <a:ext cx="5522892" cy="3719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/>
              <a:t>Kauno</a:t>
            </a:r>
            <a:r>
              <a:rPr lang="en-US"/>
              <a:t>- ja </a:t>
            </a:r>
            <a:r>
              <a:rPr lang="en-US" err="1"/>
              <a:t>tietokirjoja</a:t>
            </a: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E-</a:t>
            </a:r>
            <a:r>
              <a:rPr lang="en-US" err="1"/>
              <a:t>äänikirjoja</a:t>
            </a: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/>
              <a:t>Lainaamiseen</a:t>
            </a:r>
            <a:r>
              <a:rPr lang="en-US"/>
              <a:t> </a:t>
            </a:r>
            <a:r>
              <a:rPr lang="en-US" err="1"/>
              <a:t>tarvitset</a:t>
            </a:r>
            <a:r>
              <a:rPr lang="en-US"/>
              <a:t> </a:t>
            </a:r>
            <a:r>
              <a:rPr lang="en-US" err="1"/>
              <a:t>Lastu-kirjastokortin</a:t>
            </a:r>
            <a:r>
              <a:rPr lang="en-US"/>
              <a:t> </a:t>
            </a:r>
            <a:r>
              <a:rPr lang="en-US" err="1"/>
              <a:t>numeron</a:t>
            </a:r>
            <a:endParaRPr lang="en-US"/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(ja PIN-</a:t>
            </a:r>
            <a:r>
              <a:rPr lang="en-US" err="1"/>
              <a:t>koodin</a:t>
            </a:r>
            <a:r>
              <a:rPr lang="en-US"/>
              <a:t> </a:t>
            </a:r>
            <a:r>
              <a:rPr lang="en-US" err="1"/>
              <a:t>mobiilisovelluksessa</a:t>
            </a:r>
            <a:r>
              <a:rPr lang="en-US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Lue </a:t>
            </a:r>
            <a:r>
              <a:rPr lang="en-US" err="1"/>
              <a:t>selaimessa</a:t>
            </a:r>
            <a:r>
              <a:rPr lang="en-US"/>
              <a:t> tai </a:t>
            </a:r>
            <a:r>
              <a:rPr lang="en-US" err="1"/>
              <a:t>lataa</a:t>
            </a:r>
            <a:r>
              <a:rPr lang="en-US"/>
              <a:t> </a:t>
            </a:r>
            <a:r>
              <a:rPr lang="en-US" err="1"/>
              <a:t>Ellibs-sovellus</a:t>
            </a:r>
            <a:endParaRPr lang="en-US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/>
              <a:t>sovelluksessa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offline-</a:t>
            </a:r>
            <a:r>
              <a:rPr lang="en-US" err="1"/>
              <a:t>käyttö</a:t>
            </a: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/>
              <a:t>Laina-aika</a:t>
            </a:r>
            <a:r>
              <a:rPr lang="en-US"/>
              <a:t> 2 </a:t>
            </a:r>
            <a:r>
              <a:rPr lang="en-US" err="1"/>
              <a:t>vko</a:t>
            </a:r>
            <a:r>
              <a:rPr lang="en-US"/>
              <a:t> / 1 </a:t>
            </a:r>
            <a:r>
              <a:rPr lang="en-US" err="1"/>
              <a:t>pv</a:t>
            </a:r>
            <a:r>
              <a:rPr lang="en-US"/>
              <a:t>, </a:t>
            </a:r>
            <a:r>
              <a:rPr lang="en-US" err="1"/>
              <a:t>nuorten</a:t>
            </a:r>
            <a:r>
              <a:rPr lang="en-US"/>
              <a:t> </a:t>
            </a:r>
            <a:r>
              <a:rPr lang="en-US" err="1"/>
              <a:t>kirjat</a:t>
            </a:r>
            <a:r>
              <a:rPr lang="en-US"/>
              <a:t> </a:t>
            </a:r>
            <a:r>
              <a:rPr lang="en-US" err="1"/>
              <a:t>pääsääntöisesti</a:t>
            </a:r>
            <a:r>
              <a:rPr lang="en-US"/>
              <a:t> 4 </a:t>
            </a:r>
            <a:r>
              <a:rPr lang="en-US" err="1"/>
              <a:t>vko</a:t>
            </a: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/>
              <a:t>Lainassa</a:t>
            </a:r>
            <a:r>
              <a:rPr lang="en-US"/>
              <a:t> </a:t>
            </a:r>
            <a:r>
              <a:rPr lang="en-US" err="1"/>
              <a:t>olevia</a:t>
            </a:r>
            <a:r>
              <a:rPr lang="en-US"/>
              <a:t> </a:t>
            </a:r>
            <a:r>
              <a:rPr lang="en-US" err="1"/>
              <a:t>teoksia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</a:t>
            </a:r>
            <a:r>
              <a:rPr lang="en-US" err="1"/>
              <a:t>varata</a:t>
            </a: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/>
              <a:t>Palautuu</a:t>
            </a:r>
            <a:r>
              <a:rPr lang="en-US"/>
              <a:t> </a:t>
            </a:r>
            <a:r>
              <a:rPr lang="en-US" err="1"/>
              <a:t>automaattisesti</a:t>
            </a:r>
            <a:r>
              <a:rPr lang="en-US"/>
              <a:t>,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myöhästymismaksuja</a:t>
            </a:r>
            <a:r>
              <a:rPr lang="en-US"/>
              <a:t>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ellibslibrary.com/</a:t>
            </a:r>
            <a:r>
              <a:rPr lang="en-US" err="1"/>
              <a:t>lastu</a:t>
            </a:r>
            <a:endParaRPr lang="en-US"/>
          </a:p>
        </p:txBody>
      </p:sp>
      <p:pic>
        <p:nvPicPr>
          <p:cNvPr id="13" name="Kuva 12" descr="ruutukaappaus Ellibs-e-kirjaston mobiilinäkymästä jossa kokoelmaikkuna sekä oma kirjahylly-ikkuna.">
            <a:extLst>
              <a:ext uri="{FF2B5EF4-FFF2-40B4-BE49-F238E27FC236}">
                <a16:creationId xmlns:a16="http://schemas.microsoft.com/office/drawing/2014/main" id="{7AA56E8D-2A0D-428C-B5C3-A804632F5D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164" y="721499"/>
            <a:ext cx="2923522" cy="5220578"/>
          </a:xfrm>
          <a:prstGeom prst="rect">
            <a:avLst/>
          </a:prstGeom>
        </p:spPr>
      </p:pic>
      <p:pic>
        <p:nvPicPr>
          <p:cNvPr id="10" name="Kuva 9" descr="Ellibs">
            <a:extLst>
              <a:ext uri="{FF2B5EF4-FFF2-40B4-BE49-F238E27FC236}">
                <a16:creationId xmlns:a16="http://schemas.microsoft.com/office/drawing/2014/main" id="{704EDA7B-D567-4E1D-AFBF-144C9908D9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24" y="292593"/>
            <a:ext cx="3246443" cy="180357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329236A-DFDE-40FA-8AB3-FA83923D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-388263"/>
            <a:ext cx="9293087" cy="3882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fi-FI" err="1"/>
              <a:t>Ellibs</a:t>
            </a:r>
            <a:r>
              <a:rPr lang="fi-FI"/>
              <a:t>-e-kirjasto</a:t>
            </a:r>
          </a:p>
        </p:txBody>
      </p:sp>
    </p:spTree>
    <p:extLst>
      <p:ext uri="{BB962C8B-B14F-4D97-AF65-F5344CB8AC3E}">
        <p14:creationId xmlns:p14="http://schemas.microsoft.com/office/powerpoint/2010/main" val="249903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iruutu 14">
            <a:extLst>
              <a:ext uri="{FF2B5EF4-FFF2-40B4-BE49-F238E27FC236}">
                <a16:creationId xmlns:a16="http://schemas.microsoft.com/office/drawing/2014/main" id="{B439DB1B-80CE-40AB-B4AC-D57014BBC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80567" y="0"/>
            <a:ext cx="3522955" cy="6771084"/>
          </a:xfrm>
          <a:prstGeom prst="rect">
            <a:avLst/>
          </a:prstGeom>
          <a:solidFill>
            <a:srgbClr val="BBD15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i-FI" sz="2000" b="1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 idx="4294967295"/>
          </p:nvPr>
        </p:nvSpPr>
        <p:spPr>
          <a:xfrm>
            <a:off x="507133" y="168168"/>
            <a:ext cx="5522892" cy="16514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lehdet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507133" y="1463135"/>
            <a:ext cx="5522892" cy="4315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rgbClr val="4C6897"/>
                </a:solidFill>
                <a:hlinkClick r:id="rId2"/>
              </a:rPr>
              <a:t>PressReader</a:t>
            </a:r>
            <a:endParaRPr lang="en-US" sz="1600">
              <a:solidFill>
                <a:srgbClr val="4C6897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 </a:t>
            </a:r>
            <a:r>
              <a:rPr lang="en-US" sz="1600" err="1"/>
              <a:t>Aikakaus</a:t>
            </a:r>
            <a:r>
              <a:rPr lang="en-US" sz="1600"/>
              <a:t>- ja </a:t>
            </a:r>
            <a:r>
              <a:rPr lang="en-US" sz="1600" err="1"/>
              <a:t>sanomalehtiä</a:t>
            </a:r>
            <a:r>
              <a:rPr lang="en-US" sz="1600"/>
              <a:t> 60 </a:t>
            </a:r>
            <a:r>
              <a:rPr lang="en-US" sz="1600" err="1"/>
              <a:t>kielellä</a:t>
            </a:r>
            <a:endParaRPr lang="en-US" sz="160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 Haku </a:t>
            </a:r>
            <a:r>
              <a:rPr lang="en-US" sz="1600" err="1"/>
              <a:t>maan</a:t>
            </a:r>
            <a:r>
              <a:rPr lang="en-US" sz="1600"/>
              <a:t>, </a:t>
            </a:r>
            <a:r>
              <a:rPr lang="en-US" sz="1600" err="1"/>
              <a:t>kielen</a:t>
            </a:r>
            <a:r>
              <a:rPr lang="en-US" sz="1600"/>
              <a:t>, </a:t>
            </a:r>
            <a:r>
              <a:rPr lang="en-US" sz="1600" err="1"/>
              <a:t>aiheen</a:t>
            </a:r>
            <a:r>
              <a:rPr lang="en-US" sz="1600"/>
              <a:t> tai </a:t>
            </a:r>
            <a:r>
              <a:rPr lang="en-US" sz="1600" err="1"/>
              <a:t>julkaisutyypin</a:t>
            </a:r>
            <a:r>
              <a:rPr lang="en-US" sz="1600"/>
              <a:t> </a:t>
            </a:r>
            <a:r>
              <a:rPr lang="en-US" sz="1600" err="1"/>
              <a:t>mukaan</a:t>
            </a:r>
            <a:r>
              <a:rPr lang="en-US" sz="1600"/>
              <a:t>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 </a:t>
            </a:r>
            <a:r>
              <a:rPr lang="en-US" sz="1600" err="1"/>
              <a:t>Käytössä</a:t>
            </a:r>
            <a:r>
              <a:rPr lang="en-US" sz="1600"/>
              <a:t> </a:t>
            </a:r>
            <a:r>
              <a:rPr lang="en-US" sz="1600" err="1"/>
              <a:t>kaikissa</a:t>
            </a:r>
            <a:r>
              <a:rPr lang="en-US" sz="1600"/>
              <a:t> </a:t>
            </a:r>
            <a:r>
              <a:rPr lang="en-US" sz="1600" err="1"/>
              <a:t>Lastu-kirjastoissa</a:t>
            </a:r>
            <a:endParaRPr lang="en-US" sz="160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 </a:t>
            </a:r>
            <a:r>
              <a:rPr lang="en-US" sz="1600" err="1"/>
              <a:t>PressReaderia</a:t>
            </a:r>
            <a:r>
              <a:rPr lang="en-US" sz="1600"/>
              <a:t> </a:t>
            </a:r>
            <a:r>
              <a:rPr lang="en-US" sz="1600" err="1"/>
              <a:t>voi</a:t>
            </a:r>
            <a:r>
              <a:rPr lang="en-US" sz="1600"/>
              <a:t> </a:t>
            </a:r>
            <a:r>
              <a:rPr lang="en-US" sz="1600" err="1"/>
              <a:t>käyttää</a:t>
            </a:r>
            <a:r>
              <a:rPr lang="en-US" sz="1600"/>
              <a:t> </a:t>
            </a:r>
            <a:r>
              <a:rPr lang="en-US" sz="1600" err="1"/>
              <a:t>tietokoneen</a:t>
            </a:r>
            <a:r>
              <a:rPr lang="en-US" sz="1600"/>
              <a:t> tai </a:t>
            </a:r>
            <a:r>
              <a:rPr lang="en-US" sz="1600" err="1"/>
              <a:t>mobiililaitteen</a:t>
            </a:r>
            <a:r>
              <a:rPr lang="en-US" sz="1600"/>
              <a:t> </a:t>
            </a:r>
            <a:r>
              <a:rPr lang="en-US" sz="1600" err="1"/>
              <a:t>selaimella</a:t>
            </a:r>
            <a:r>
              <a:rPr lang="en-US" sz="1600"/>
              <a:t> tai </a:t>
            </a:r>
            <a:r>
              <a:rPr lang="en-US" sz="1600" err="1"/>
              <a:t>mobiililaitteilla</a:t>
            </a:r>
            <a:r>
              <a:rPr lang="en-US" sz="1600"/>
              <a:t> </a:t>
            </a:r>
            <a:r>
              <a:rPr lang="en-US" sz="1600" err="1"/>
              <a:t>PressReader-sovelluksella</a:t>
            </a:r>
            <a:r>
              <a:rPr lang="en-US" sz="1600"/>
              <a:t>.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Kotona</a:t>
            </a:r>
            <a:r>
              <a:rPr lang="en-US" sz="1600"/>
              <a:t> </a:t>
            </a:r>
            <a:r>
              <a:rPr lang="en-US" sz="1600" err="1"/>
              <a:t>lehtiä</a:t>
            </a:r>
            <a:r>
              <a:rPr lang="en-US" sz="1600"/>
              <a:t> </a:t>
            </a:r>
            <a:r>
              <a:rPr lang="en-US" sz="1600" err="1"/>
              <a:t>voi</a:t>
            </a:r>
            <a:r>
              <a:rPr lang="en-US" sz="1600"/>
              <a:t> </a:t>
            </a:r>
            <a:r>
              <a:rPr lang="en-US" sz="1600" err="1"/>
              <a:t>lukea</a:t>
            </a:r>
            <a:r>
              <a:rPr lang="en-US" sz="1600"/>
              <a:t> </a:t>
            </a:r>
            <a:r>
              <a:rPr lang="en-US" sz="1600" err="1"/>
              <a:t>kirjautumalla</a:t>
            </a:r>
            <a:r>
              <a:rPr lang="en-US" sz="1600"/>
              <a:t> </a:t>
            </a:r>
            <a:r>
              <a:rPr lang="en-US" sz="1600" err="1"/>
              <a:t>palveluun</a:t>
            </a:r>
            <a:r>
              <a:rPr lang="en-US" sz="1600"/>
              <a:t> </a:t>
            </a:r>
            <a:r>
              <a:rPr lang="en-US" sz="1600" err="1"/>
              <a:t>kirjastokortilla</a:t>
            </a:r>
            <a:r>
              <a:rPr lang="en-US" sz="1600"/>
              <a:t> ja PIN-</a:t>
            </a:r>
            <a:r>
              <a:rPr lang="en-US" sz="1600" err="1"/>
              <a:t>koodilla</a:t>
            </a:r>
            <a:r>
              <a:rPr lang="en-US" sz="160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rgbClr val="4C6897"/>
                </a:solidFill>
                <a:hlinkClick r:id="rId3"/>
              </a:rPr>
              <a:t>ePress</a:t>
            </a:r>
            <a:endParaRPr lang="en-US" sz="1600">
              <a:solidFill>
                <a:srgbClr val="4C6897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 </a:t>
            </a:r>
            <a:r>
              <a:rPr lang="en-US" sz="1600" err="1"/>
              <a:t>Kotimaisten</a:t>
            </a:r>
            <a:r>
              <a:rPr lang="en-US" sz="1600"/>
              <a:t> </a:t>
            </a:r>
            <a:r>
              <a:rPr lang="en-US" sz="1600" err="1"/>
              <a:t>sanomalehtien</a:t>
            </a:r>
            <a:r>
              <a:rPr lang="en-US" sz="1600"/>
              <a:t> </a:t>
            </a:r>
            <a:r>
              <a:rPr lang="en-US" sz="1600" err="1"/>
              <a:t>arkisto</a:t>
            </a:r>
            <a:endParaRPr lang="en-US" sz="160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 </a:t>
            </a:r>
            <a:r>
              <a:rPr lang="en-US" sz="1600" err="1"/>
              <a:t>Suurimmat</a:t>
            </a:r>
            <a:r>
              <a:rPr lang="en-US" sz="1600"/>
              <a:t> </a:t>
            </a:r>
            <a:r>
              <a:rPr lang="en-US" sz="1600" err="1"/>
              <a:t>päivälehdet</a:t>
            </a:r>
            <a:r>
              <a:rPr lang="en-US" sz="1600"/>
              <a:t> + </a:t>
            </a:r>
            <a:r>
              <a:rPr lang="en-US" sz="1600" err="1"/>
              <a:t>paikallislehtiä</a:t>
            </a:r>
            <a:endParaRPr lang="en-US" sz="160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 </a:t>
            </a:r>
            <a:r>
              <a:rPr lang="en-US" sz="1600" err="1"/>
              <a:t>Käytössä</a:t>
            </a:r>
            <a:r>
              <a:rPr lang="en-US" sz="1600"/>
              <a:t> vain </a:t>
            </a:r>
            <a:r>
              <a:rPr lang="en-US" sz="1600" err="1"/>
              <a:t>Lastu-kirjastojen</a:t>
            </a:r>
            <a:r>
              <a:rPr lang="en-US" sz="1600"/>
              <a:t> </a:t>
            </a:r>
            <a:r>
              <a:rPr lang="en-US" sz="1600" err="1"/>
              <a:t>asiakaskoneilla</a:t>
            </a:r>
            <a:r>
              <a:rPr lang="en-US" sz="1600"/>
              <a:t>. </a:t>
            </a:r>
            <a:r>
              <a:rPr lang="en-US" sz="1600" err="1"/>
              <a:t>Lisenssejä</a:t>
            </a:r>
            <a:r>
              <a:rPr lang="en-US" sz="1600"/>
              <a:t>    </a:t>
            </a:r>
            <a:r>
              <a:rPr lang="en-US" sz="1600" err="1"/>
              <a:t>rajallisesti</a:t>
            </a:r>
            <a:r>
              <a:rPr lang="en-US" sz="1600"/>
              <a:t>, </a:t>
            </a:r>
            <a:r>
              <a:rPr lang="en-US" sz="1600" err="1"/>
              <a:t>joten</a:t>
            </a:r>
            <a:r>
              <a:rPr lang="en-US" sz="1600"/>
              <a:t> </a:t>
            </a:r>
            <a:r>
              <a:rPr lang="en-US" sz="1600" err="1"/>
              <a:t>voi</a:t>
            </a:r>
            <a:r>
              <a:rPr lang="en-US" sz="1600"/>
              <a:t> </a:t>
            </a:r>
            <a:r>
              <a:rPr lang="en-US" sz="1600" err="1"/>
              <a:t>joskus</a:t>
            </a:r>
            <a:r>
              <a:rPr lang="en-US" sz="1600"/>
              <a:t> </a:t>
            </a:r>
            <a:r>
              <a:rPr lang="en-US" sz="1600" err="1"/>
              <a:t>ruuhkautua</a:t>
            </a:r>
            <a:r>
              <a:rPr lang="en-US" sz="1600"/>
              <a:t>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 </a:t>
            </a:r>
            <a:r>
              <a:rPr lang="en-US" sz="1600" err="1"/>
              <a:t>Arkistossa</a:t>
            </a:r>
            <a:r>
              <a:rPr lang="en-US" sz="1600"/>
              <a:t> </a:t>
            </a:r>
            <a:r>
              <a:rPr lang="en-US" sz="1600" err="1"/>
              <a:t>viimeisen</a:t>
            </a:r>
            <a:r>
              <a:rPr lang="en-US" sz="1600"/>
              <a:t> </a:t>
            </a:r>
            <a:r>
              <a:rPr lang="en-US" sz="1600" err="1"/>
              <a:t>vuoden</a:t>
            </a:r>
            <a:r>
              <a:rPr lang="en-US" sz="1600"/>
              <a:t> </a:t>
            </a:r>
            <a:r>
              <a:rPr lang="en-US" sz="1600" err="1"/>
              <a:t>ajalta</a:t>
            </a:r>
            <a:endParaRPr lang="en-US" sz="160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Tulostusmahdollisuus</a:t>
            </a:r>
            <a:endParaRPr lang="en-US" sz="1600"/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13" y="993870"/>
            <a:ext cx="2198469" cy="2198469"/>
          </a:xfrm>
          <a:prstGeom prst="rect">
            <a:avLst/>
          </a:prstGeom>
        </p:spPr>
      </p:pic>
      <p:pic>
        <p:nvPicPr>
          <p:cNvPr id="7" name="Kuva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10" y="3710814"/>
            <a:ext cx="2770273" cy="22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90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70179" y="2255791"/>
            <a:ext cx="8543925" cy="1325563"/>
          </a:xfrm>
        </p:spPr>
        <p:txBody>
          <a:bodyPr>
            <a:noAutofit/>
          </a:bodyPr>
          <a:lstStyle/>
          <a:p>
            <a:pPr algn="ctr"/>
            <a:r>
              <a:rPr lang="fi-FI" sz="5400"/>
              <a:t>Verkkotiedonhaku ja lähdekritiikki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4E3A502-ACBF-D746-9C99-F3CF2504A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0" y="5638104"/>
            <a:ext cx="9684000" cy="108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73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1290</Words>
  <Application>Microsoft Office PowerPoint</Application>
  <PresentationFormat>A4-paperi (210 x 297 mm)</PresentationFormat>
  <Paragraphs>213</Paragraphs>
  <Slides>22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Carme</vt:lpstr>
      <vt:lpstr>Oswald</vt:lpstr>
      <vt:lpstr>Oswald Medium</vt:lpstr>
      <vt:lpstr>Office-teema</vt:lpstr>
      <vt:lpstr>Tiedonhaku ja  kirjaston palvelut</vt:lpstr>
      <vt:lpstr>Tiedonhakutunnin sisältö:</vt:lpstr>
      <vt:lpstr>Kirjastokortilla saat tietoa ja elämyksiä:</vt:lpstr>
      <vt:lpstr>Mitä kirjasto tarjoaa opiskelijalle?</vt:lpstr>
      <vt:lpstr>Kirjasto on lainaamo!</vt:lpstr>
      <vt:lpstr>Aineistohaku ja varaaminen</vt:lpstr>
      <vt:lpstr>Ellibs-e-kirjasto</vt:lpstr>
      <vt:lpstr>E-lehdet</vt:lpstr>
      <vt:lpstr>Verkkotiedonhaku ja lähdekritiikki</vt:lpstr>
      <vt:lpstr>Nettitiedonhaku</vt:lpstr>
      <vt:lpstr>Googlen tarkennettu haku</vt:lpstr>
      <vt:lpstr>Näin selvität nopeasti, onko lähde luotettava ja sinulle hyödyllinen:</vt:lpstr>
      <vt:lpstr>Luotettava lähde?</vt:lpstr>
      <vt:lpstr>Tiedonhaku  Lastu-verkkokirjastossa</vt:lpstr>
      <vt:lpstr>lastu.finna.fi </vt:lpstr>
      <vt:lpstr>Vapaa hakusana vai asiasana?</vt:lpstr>
      <vt:lpstr>Yhdistä ja erottele asiasanoja:</vt:lpstr>
      <vt:lpstr>Esimerkkejä</vt:lpstr>
      <vt:lpstr>Näin käytät Lastun tarkennettua hakua:</vt:lpstr>
      <vt:lpstr>Näin löydät aineiston hyllystä:</vt:lpstr>
      <vt:lpstr>Seuraa hyllynpäätyopasteita!</vt:lpstr>
      <vt:lpstr>Oppaita tiedonhakuun, medialukutaitoon ja opiskelutaitoihin: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Osmo Penna</dc:creator>
  <cp:lastModifiedBy>Ojakangas Tanja</cp:lastModifiedBy>
  <cp:revision>2</cp:revision>
  <cp:lastPrinted>2018-04-08T20:49:45Z</cp:lastPrinted>
  <dcterms:created xsi:type="dcterms:W3CDTF">2018-04-08T16:27:55Z</dcterms:created>
  <dcterms:modified xsi:type="dcterms:W3CDTF">2023-08-16T05:00:41Z</dcterms:modified>
</cp:coreProperties>
</file>